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3"/>
    <p:sldMasterId id="2147483654" r:id="rId4"/>
    <p:sldMasterId id="2147483657" r:id="rId5"/>
    <p:sldMasterId id="2147483660" r:id="rId6"/>
    <p:sldMasterId id="2147483663" r:id="rId7"/>
    <p:sldMasterId id="2147483666" r:id="rId8"/>
    <p:sldMasterId id="2147483669" r:id="rId9"/>
    <p:sldMasterId id="2147483672" r:id="rId10"/>
    <p:sldMasterId id="2147483675" r:id="rId11"/>
    <p:sldMasterId id="2147483678" r:id="rId12"/>
    <p:sldMasterId id="2147483681" r:id="rId13"/>
    <p:sldMasterId id="2147483685" r:id="rId14"/>
    <p:sldMasterId id="2147483688" r:id="rId15"/>
    <p:sldMasterId id="2147483691" r:id="rId16"/>
    <p:sldMasterId id="2147483695" r:id="rId17"/>
    <p:sldMasterId id="2147483699" r:id="rId18"/>
    <p:sldMasterId id="2147483703" r:id="rId19"/>
  </p:sldMasterIdLst>
  <p:notesMasterIdLst>
    <p:notesMasterId r:id="rId22"/>
  </p:notesMasterIdLst>
  <p:handoutMasterIdLst>
    <p:handoutMasterId r:id="rId67"/>
  </p:handoutMasterIdLst>
  <p:sldIdLst>
    <p:sldId id="256" r:id="rId20"/>
    <p:sldId id="257" r:id="rId21"/>
    <p:sldId id="258" r:id="rId23"/>
    <p:sldId id="259" r:id="rId24"/>
    <p:sldId id="260" r:id="rId25"/>
    <p:sldId id="261" r:id="rId26"/>
    <p:sldId id="262" r:id="rId27"/>
    <p:sldId id="263" r:id="rId28"/>
    <p:sldId id="265" r:id="rId29"/>
    <p:sldId id="264" r:id="rId30"/>
    <p:sldId id="266" r:id="rId31"/>
    <p:sldId id="305" r:id="rId32"/>
    <p:sldId id="270" r:id="rId33"/>
    <p:sldId id="276" r:id="rId34"/>
    <p:sldId id="268" r:id="rId35"/>
    <p:sldId id="267" r:id="rId36"/>
    <p:sldId id="321" r:id="rId37"/>
    <p:sldId id="271" r:id="rId38"/>
    <p:sldId id="272" r:id="rId39"/>
    <p:sldId id="331" r:id="rId40"/>
    <p:sldId id="330" r:id="rId41"/>
    <p:sldId id="334" r:id="rId42"/>
    <p:sldId id="335" r:id="rId43"/>
    <p:sldId id="336" r:id="rId44"/>
    <p:sldId id="337" r:id="rId45"/>
    <p:sldId id="320" r:id="rId46"/>
    <p:sldId id="338" r:id="rId47"/>
    <p:sldId id="339" r:id="rId48"/>
    <p:sldId id="340" r:id="rId49"/>
    <p:sldId id="352" r:id="rId50"/>
    <p:sldId id="341" r:id="rId51"/>
    <p:sldId id="342" r:id="rId52"/>
    <p:sldId id="343" r:id="rId53"/>
    <p:sldId id="370" r:id="rId54"/>
    <p:sldId id="371" r:id="rId55"/>
    <p:sldId id="373" r:id="rId56"/>
    <p:sldId id="369" r:id="rId57"/>
    <p:sldId id="278" r:id="rId58"/>
    <p:sldId id="279" r:id="rId59"/>
    <p:sldId id="282" r:id="rId60"/>
    <p:sldId id="362" r:id="rId61"/>
    <p:sldId id="275" r:id="rId62"/>
    <p:sldId id="274" r:id="rId63"/>
    <p:sldId id="383" r:id="rId64"/>
    <p:sldId id="384" r:id="rId65"/>
    <p:sldId id="281" r:id="rId66"/>
  </p:sldIdLst>
  <p:sldSz cx="12192000" cy="6858000"/>
  <p:notesSz cx="6858000" cy="9144000"/>
  <p:embeddedFontLst>
    <p:embeddedFont>
      <p:font typeface="OPPOSans R" panose="00020600040101010101" charset="-122"/>
      <p:regular r:id="rId71"/>
    </p:embeddedFont>
    <p:embeddedFont>
      <p:font typeface="汉仪力量黑简" panose="00020600040101010101" charset="-122"/>
      <p:regular r:id="rId72"/>
    </p:embeddedFont>
    <p:embeddedFont>
      <p:font typeface="汉仪雅酷黑 95W" panose="020B0A04020202020204" charset="-122"/>
      <p:bold r:id="rId73"/>
    </p:embeddedFont>
    <p:embeddedFont>
      <p:font typeface="华文中宋" panose="02010600040101010101" charset="-122"/>
      <p:regular r:id="rId74"/>
    </p:embeddedFont>
    <p:embeddedFont>
      <p:font typeface="HelloFont WenYiHei" panose="00020600040101010101" charset="-122"/>
      <p:regular r:id="rId75"/>
    </p:embeddedFont>
    <p:embeddedFont>
      <p:font typeface="Source Han Sans" panose="020B0500000000000000" charset="-122"/>
      <p:regular r:id="rId76"/>
    </p:embeddedFont>
    <p:embeddedFont>
      <p:font typeface="OPPOSans H" panose="00020600040101010101" charset="-122"/>
      <p:regular r:id="rId77"/>
    </p:embeddedFont>
    <p:embeddedFont>
      <p:font typeface="Source Han Sans CN Bold" panose="020B0800000000000000" charset="-122"/>
      <p:bold r:id="rId78"/>
    </p:embeddedFont>
    <p:embeddedFont>
      <p:font typeface="等线" panose="02010600030101010101" charset="-122"/>
      <p:regular r:id="rId79"/>
    </p:embeddedFont>
    <p:embeddedFont>
      <p:font typeface="Calibri" panose="020F0502020204030204" charset="0"/>
      <p:regular r:id="rId80"/>
      <p:bold r:id="rId81"/>
      <p:italic r:id="rId82"/>
      <p:boldItalic r:id="rId83"/>
    </p:embeddedFont>
    <p:embeddedFont>
      <p:font typeface="OPPOSans L" panose="00020600040101010101" charset="-122"/>
      <p:regular r:id="rId84"/>
    </p:embeddedFont>
    <p:embeddedFont>
      <p:font typeface="Blackadder ITC" panose="04020505051007020D02" charset="0"/>
      <p:regular r:id="rId85"/>
    </p:embeddedFont>
    <p:embeddedFont>
      <p:font typeface="Muyao-Softbrush" panose="02010600010101010101" charset="-122"/>
      <p:regular r:id="rId86"/>
    </p:embeddedFont>
    <p:embeddedFont>
      <p:font typeface="方正粗黑宋简体" panose="02000000000000000000" charset="-122"/>
      <p:regular r:id="rId87"/>
    </p:embeddedFont>
    <p:embeddedFont>
      <p:font typeface="等线 Light" panose="02010600030101010101" charset="-122"/>
      <p:regular r:id="rId88"/>
    </p:embeddedFont>
    <p:embeddedFont>
      <p:font typeface="OS小狗笨笨黑体" panose="02000503000000000000" charset="-122"/>
      <p:regular r:id="rId89"/>
    </p:embeddedFont>
    <p:embeddedFont>
      <p:font typeface="Stencil" panose="040409050D0802020404" charset="0"/>
      <p:regular r:id="rId90"/>
    </p:embeddedFont>
  </p:embeddedFontLst>
  <p:custDataLst>
    <p:tags r:id="rId91"/>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AEBF9"/>
    <a:srgbClr val="F4D6F1"/>
    <a:srgbClr val="4545FF"/>
    <a:srgbClr val="FF6347"/>
    <a:srgbClr val="1E90FF"/>
    <a:srgbClr val="3CCC3C"/>
    <a:srgbClr val="7201E5"/>
    <a:srgbClr val="8B10FE"/>
    <a:srgbClr val="5F1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gs" Target="tags/tag77.xml"/><Relationship Id="rId90" Type="http://schemas.openxmlformats.org/officeDocument/2006/relationships/font" Target="fonts/font20.fntdata"/><Relationship Id="rId9" Type="http://schemas.openxmlformats.org/officeDocument/2006/relationships/slideMaster" Target="slideMasters/slideMaster8.xml"/><Relationship Id="rId89" Type="http://schemas.openxmlformats.org/officeDocument/2006/relationships/font" Target="fonts/font19.fntdata"/><Relationship Id="rId88" Type="http://schemas.openxmlformats.org/officeDocument/2006/relationships/font" Target="fonts/font18.fntdata"/><Relationship Id="rId87" Type="http://schemas.openxmlformats.org/officeDocument/2006/relationships/font" Target="fonts/font17.fntdata"/><Relationship Id="rId86" Type="http://schemas.openxmlformats.org/officeDocument/2006/relationships/font" Target="fonts/font16.fntdata"/><Relationship Id="rId85" Type="http://schemas.openxmlformats.org/officeDocument/2006/relationships/font" Target="fonts/font15.fntdata"/><Relationship Id="rId84" Type="http://schemas.openxmlformats.org/officeDocument/2006/relationships/font" Target="fonts/font14.fntdata"/><Relationship Id="rId83" Type="http://schemas.openxmlformats.org/officeDocument/2006/relationships/font" Target="fonts/font13.fntdata"/><Relationship Id="rId82" Type="http://schemas.openxmlformats.org/officeDocument/2006/relationships/font" Target="fonts/font12.fntdata"/><Relationship Id="rId81" Type="http://schemas.openxmlformats.org/officeDocument/2006/relationships/font" Target="fonts/font11.fntdata"/><Relationship Id="rId80" Type="http://schemas.openxmlformats.org/officeDocument/2006/relationships/font" Target="fonts/font10.fntdata"/><Relationship Id="rId8" Type="http://schemas.openxmlformats.org/officeDocument/2006/relationships/slideMaster" Target="slideMasters/slideMaster7.xml"/><Relationship Id="rId79" Type="http://schemas.openxmlformats.org/officeDocument/2006/relationships/font" Target="fonts/font9.fntdata"/><Relationship Id="rId78" Type="http://schemas.openxmlformats.org/officeDocument/2006/relationships/font" Target="fonts/font8.fntdata"/><Relationship Id="rId77" Type="http://schemas.openxmlformats.org/officeDocument/2006/relationships/font" Target="fonts/font7.fntdata"/><Relationship Id="rId76" Type="http://schemas.openxmlformats.org/officeDocument/2006/relationships/font" Target="fonts/font6.fntdata"/><Relationship Id="rId75" Type="http://schemas.openxmlformats.org/officeDocument/2006/relationships/font" Target="fonts/font5.fntdata"/><Relationship Id="rId74" Type="http://schemas.openxmlformats.org/officeDocument/2006/relationships/font" Target="fonts/font4.fntdata"/><Relationship Id="rId73" Type="http://schemas.openxmlformats.org/officeDocument/2006/relationships/font" Target="fonts/font3.fntdata"/><Relationship Id="rId72" Type="http://schemas.openxmlformats.org/officeDocument/2006/relationships/font" Target="fonts/font2.fntdata"/><Relationship Id="rId71" Type="http://schemas.openxmlformats.org/officeDocument/2006/relationships/font" Target="fonts/font1.fntdata"/><Relationship Id="rId70" Type="http://schemas.openxmlformats.org/officeDocument/2006/relationships/tableStyles" Target="tableStyles.xml"/><Relationship Id="rId7" Type="http://schemas.openxmlformats.org/officeDocument/2006/relationships/slideMaster" Target="slideMasters/slideMaster6.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46.xml"/><Relationship Id="rId65" Type="http://schemas.openxmlformats.org/officeDocument/2006/relationships/slide" Target="slides/slide45.xml"/><Relationship Id="rId64" Type="http://schemas.openxmlformats.org/officeDocument/2006/relationships/slide" Target="slides/slide44.xml"/><Relationship Id="rId63" Type="http://schemas.openxmlformats.org/officeDocument/2006/relationships/slide" Target="slides/slide43.xml"/><Relationship Id="rId62" Type="http://schemas.openxmlformats.org/officeDocument/2006/relationships/slide" Target="slides/slide42.xml"/><Relationship Id="rId61" Type="http://schemas.openxmlformats.org/officeDocument/2006/relationships/slide" Target="slides/slide41.xml"/><Relationship Id="rId60" Type="http://schemas.openxmlformats.org/officeDocument/2006/relationships/slide" Target="slides/slide40.xml"/><Relationship Id="rId6" Type="http://schemas.openxmlformats.org/officeDocument/2006/relationships/slideMaster" Target="slideMasters/slideMaster5.xml"/><Relationship Id="rId59" Type="http://schemas.openxmlformats.org/officeDocument/2006/relationships/slide" Target="slides/slide39.xml"/><Relationship Id="rId58" Type="http://schemas.openxmlformats.org/officeDocument/2006/relationships/slide" Target="slides/slide38.xml"/><Relationship Id="rId57" Type="http://schemas.openxmlformats.org/officeDocument/2006/relationships/slide" Target="slides/slide37.xml"/><Relationship Id="rId56" Type="http://schemas.openxmlformats.org/officeDocument/2006/relationships/slide" Target="slides/slide36.xml"/><Relationship Id="rId55" Type="http://schemas.openxmlformats.org/officeDocument/2006/relationships/slide" Target="slides/slide35.xml"/><Relationship Id="rId54" Type="http://schemas.openxmlformats.org/officeDocument/2006/relationships/slide" Target="slides/slide34.xml"/><Relationship Id="rId53" Type="http://schemas.openxmlformats.org/officeDocument/2006/relationships/slide" Target="slides/slide33.xml"/><Relationship Id="rId52" Type="http://schemas.openxmlformats.org/officeDocument/2006/relationships/slide" Target="slides/slide32.xml"/><Relationship Id="rId51" Type="http://schemas.openxmlformats.org/officeDocument/2006/relationships/slide" Target="slides/slide31.xml"/><Relationship Id="rId50" Type="http://schemas.openxmlformats.org/officeDocument/2006/relationships/slide" Target="slides/slide30.xml"/><Relationship Id="rId5" Type="http://schemas.openxmlformats.org/officeDocument/2006/relationships/slideMaster" Target="slideMasters/slideMaster4.xml"/><Relationship Id="rId49" Type="http://schemas.openxmlformats.org/officeDocument/2006/relationships/slide" Target="slides/slide29.xml"/><Relationship Id="rId48" Type="http://schemas.openxmlformats.org/officeDocument/2006/relationships/slide" Target="slides/slide28.xml"/><Relationship Id="rId47" Type="http://schemas.openxmlformats.org/officeDocument/2006/relationships/slide" Target="slides/slide27.xml"/><Relationship Id="rId46" Type="http://schemas.openxmlformats.org/officeDocument/2006/relationships/slide" Target="slides/slide26.xml"/><Relationship Id="rId45" Type="http://schemas.openxmlformats.org/officeDocument/2006/relationships/slide" Target="slides/slide25.xml"/><Relationship Id="rId44" Type="http://schemas.openxmlformats.org/officeDocument/2006/relationships/slide" Target="slides/slide24.xml"/><Relationship Id="rId43" Type="http://schemas.openxmlformats.org/officeDocument/2006/relationships/slide" Target="slides/slide23.xml"/><Relationship Id="rId42" Type="http://schemas.openxmlformats.org/officeDocument/2006/relationships/slide" Target="slides/slide22.xml"/><Relationship Id="rId41" Type="http://schemas.openxmlformats.org/officeDocument/2006/relationships/slide" Target="slides/slide21.xml"/><Relationship Id="rId40" Type="http://schemas.openxmlformats.org/officeDocument/2006/relationships/slide" Target="slides/slide20.xml"/><Relationship Id="rId4" Type="http://schemas.openxmlformats.org/officeDocument/2006/relationships/slideMaster" Target="slideMasters/slideMaster3.xml"/><Relationship Id="rId39" Type="http://schemas.openxmlformats.org/officeDocument/2006/relationships/slide" Target="slides/slide19.xml"/><Relationship Id="rId38" Type="http://schemas.openxmlformats.org/officeDocument/2006/relationships/slide" Target="slides/slide18.xml"/><Relationship Id="rId37" Type="http://schemas.openxmlformats.org/officeDocument/2006/relationships/slide" Target="slides/slide17.xml"/><Relationship Id="rId36" Type="http://schemas.openxmlformats.org/officeDocument/2006/relationships/slide" Target="slides/slide16.xml"/><Relationship Id="rId35" Type="http://schemas.openxmlformats.org/officeDocument/2006/relationships/slide" Target="slides/slide15.xml"/><Relationship Id="rId34" Type="http://schemas.openxmlformats.org/officeDocument/2006/relationships/slide" Target="slides/slide14.xml"/><Relationship Id="rId33" Type="http://schemas.openxmlformats.org/officeDocument/2006/relationships/slide" Target="slides/slide13.xml"/><Relationship Id="rId32" Type="http://schemas.openxmlformats.org/officeDocument/2006/relationships/slide" Target="slides/slide12.xml"/><Relationship Id="rId31" Type="http://schemas.openxmlformats.org/officeDocument/2006/relationships/slide" Target="slides/slide11.xml"/><Relationship Id="rId30" Type="http://schemas.openxmlformats.org/officeDocument/2006/relationships/slide" Target="slides/slide10.xml"/><Relationship Id="rId3" Type="http://schemas.openxmlformats.org/officeDocument/2006/relationships/slideMaster" Target="slideMasters/slideMaster2.xml"/><Relationship Id="rId29" Type="http://schemas.openxmlformats.org/officeDocument/2006/relationships/slide" Target="slides/slide9.xml"/><Relationship Id="rId28" Type="http://schemas.openxmlformats.org/officeDocument/2006/relationships/slide" Target="slides/slide8.xml"/><Relationship Id="rId27" Type="http://schemas.openxmlformats.org/officeDocument/2006/relationships/slide" Target="slides/slide7.xml"/><Relationship Id="rId26" Type="http://schemas.openxmlformats.org/officeDocument/2006/relationships/slide" Target="slides/slide6.xml"/><Relationship Id="rId25" Type="http://schemas.openxmlformats.org/officeDocument/2006/relationships/slide" Target="slides/slide5.xml"/><Relationship Id="rId24" Type="http://schemas.openxmlformats.org/officeDocument/2006/relationships/slide" Target="slides/slide4.xml"/><Relationship Id="rId23" Type="http://schemas.openxmlformats.org/officeDocument/2006/relationships/slide" Target="slides/slide3.xml"/><Relationship Id="rId22" Type="http://schemas.openxmlformats.org/officeDocument/2006/relationships/notesMaster" Target="notesMasters/notesMaster1.xml"/><Relationship Id="rId21" Type="http://schemas.openxmlformats.org/officeDocument/2006/relationships/slide" Target="slides/slide2.xml"/><Relationship Id="rId20"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94405"/>
            <a:ext cx="10800000" cy="792000"/>
          </a:xfrm>
        </p:spPr>
        <p:txBody>
          <a:bodyPr wrap="square" lIns="0" tIns="0" rIns="0" bIns="0">
            <a:normAutofit/>
          </a:bodyPr>
          <a:lstStyle>
            <a:lvl1pPr algn="ctr" fontAlgn="base">
              <a:defRPr sz="3200">
                <a:solidFill>
                  <a:schemeClr val="tx1">
                    <a:lumMod val="85000"/>
                    <a:lumOff val="15000"/>
                  </a:schemeClr>
                </a:solidFill>
                <a:latin typeface="+mj-ea"/>
                <a:ea typeface="+mj-ea"/>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612000" y="6314400"/>
            <a:ext cx="2700000" cy="316800"/>
          </a:xfrm>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92965"/>
            <a:ext cx="10800000" cy="705600"/>
          </a:xfrm>
        </p:spPr>
        <p:txBody>
          <a:bodyPr wrap="square" lIns="0" tIns="0" rIns="0" bIns="0">
            <a:normAutofit/>
          </a:bodyPr>
          <a:lstStyle>
            <a:lvl1pPr algn="l" fontAlgn="base">
              <a:defRPr sz="32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612000" y="6314400"/>
            <a:ext cx="2700000" cy="316800"/>
          </a:xfrm>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94405"/>
            <a:ext cx="10800000" cy="792000"/>
          </a:xfrm>
        </p:spPr>
        <p:txBody>
          <a:bodyPr wrap="square" lIns="0" tIns="0" rIns="0" bIns="0">
            <a:normAutofit/>
          </a:bodyPr>
          <a:lstStyle>
            <a:lvl1pPr algn="ctr" fontAlgn="base">
              <a:defRPr sz="3200">
                <a:solidFill>
                  <a:schemeClr val="tx1">
                    <a:lumMod val="85000"/>
                    <a:lumOff val="15000"/>
                  </a:schemeClr>
                </a:solidFill>
                <a:latin typeface="+mj-ea"/>
                <a:ea typeface="+mj-ea"/>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612000" y="6314400"/>
            <a:ext cx="2700000" cy="316800"/>
          </a:xfrm>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94405"/>
            <a:ext cx="10800000" cy="792000"/>
          </a:xfrm>
        </p:spPr>
        <p:txBody>
          <a:bodyPr wrap="square" lIns="0" tIns="0" rIns="0" bIns="0">
            <a:normAutofit/>
          </a:bodyPr>
          <a:lstStyle>
            <a:lvl1pPr algn="ctr" fontAlgn="base">
              <a:defRPr sz="3200">
                <a:solidFill>
                  <a:schemeClr val="tx1">
                    <a:lumMod val="85000"/>
                    <a:lumOff val="15000"/>
                  </a:schemeClr>
                </a:solidFill>
                <a:latin typeface="+mj-ea"/>
                <a:ea typeface="+mj-ea"/>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612000" y="6314400"/>
            <a:ext cx="2700000" cy="316800"/>
          </a:xfrm>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94405"/>
            <a:ext cx="10800000" cy="792000"/>
          </a:xfrm>
        </p:spPr>
        <p:txBody>
          <a:bodyPr wrap="square" lIns="0" tIns="0" rIns="0" bIns="0">
            <a:normAutofit/>
          </a:bodyPr>
          <a:lstStyle>
            <a:lvl1pPr algn="ctr" fontAlgn="base">
              <a:defRPr sz="3200">
                <a:solidFill>
                  <a:schemeClr val="tx1">
                    <a:lumMod val="85000"/>
                    <a:lumOff val="15000"/>
                  </a:schemeClr>
                </a:solidFill>
                <a:latin typeface="+mj-ea"/>
                <a:ea typeface="+mj-ea"/>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612000" y="6314400"/>
            <a:ext cx="2700000" cy="316800"/>
          </a:xfrm>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4" Type="http://schemas.openxmlformats.org/officeDocument/2006/relationships/theme" Target="../theme/theme12.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4" Type="http://schemas.openxmlformats.org/officeDocument/2006/relationships/theme" Target="../theme/theme15.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16.xml.rels><?xml version="1.0" encoding="UTF-8" standalone="yes"?>
<Relationships xmlns="http://schemas.openxmlformats.org/package/2006/relationships"><Relationship Id="rId4" Type="http://schemas.openxmlformats.org/officeDocument/2006/relationships/theme" Target="../theme/theme1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17.xml.rels><?xml version="1.0" encoding="UTF-8" standalone="yes"?>
<Relationships xmlns="http://schemas.openxmlformats.org/package/2006/relationships"><Relationship Id="rId4" Type="http://schemas.openxmlformats.org/officeDocument/2006/relationships/theme" Target="../theme/theme17.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18.xml.rels><?xml version="1.0" encoding="UTF-8" standalone="yes"?>
<Relationships xmlns="http://schemas.openxmlformats.org/package/2006/relationships"><Relationship Id="rId4" Type="http://schemas.openxmlformats.org/officeDocument/2006/relationships/theme" Target="../theme/theme18.xml"/><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1" Type="http://schemas.openxmlformats.org/officeDocument/2006/relationships/slideLayout" Target="../slideLayouts/slideLayout1.xml"/><Relationship Id="rId10" Type="http://schemas.openxmlformats.org/officeDocument/2006/relationships/tags" Target="../tags/tag5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2.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9" Type="http://schemas.openxmlformats.org/officeDocument/2006/relationships/notesSlide" Target="../notesSlides/notesSlide1.xml"/><Relationship Id="rId18" Type="http://schemas.openxmlformats.org/officeDocument/2006/relationships/slideLayout" Target="../slideLayouts/slideLayout1.xml"/><Relationship Id="rId17" Type="http://schemas.openxmlformats.org/officeDocument/2006/relationships/tags" Target="../tags/tag36.xml"/><Relationship Id="rId16" Type="http://schemas.openxmlformats.org/officeDocument/2006/relationships/tags" Target="../tags/tag35.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8.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7.png"/><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40.pn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image" Target="../media/image42.png"/><Relationship Id="rId2" Type="http://schemas.openxmlformats.org/officeDocument/2006/relationships/tags" Target="../tags/tag59.xml"/><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36.xml"/><Relationship Id="rId5" Type="http://schemas.openxmlformats.org/officeDocument/2006/relationships/image" Target="../media/image44.png"/><Relationship Id="rId4" Type="http://schemas.openxmlformats.org/officeDocument/2006/relationships/tags" Target="../tags/tag61.xml"/><Relationship Id="rId3" Type="http://schemas.openxmlformats.org/officeDocument/2006/relationships/image" Target="../media/image43.png"/><Relationship Id="rId2" Type="http://schemas.openxmlformats.org/officeDocument/2006/relationships/tags" Target="../tags/tag60.xml"/><Relationship Id="rId1" Type="http://schemas.openxmlformats.org/officeDocument/2006/relationships/image" Target="../media/image41.jpe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39.xml"/><Relationship Id="rId6" Type="http://schemas.openxmlformats.org/officeDocument/2006/relationships/image" Target="../media/image46.png"/><Relationship Id="rId5" Type="http://schemas.openxmlformats.org/officeDocument/2006/relationships/tags" Target="../tags/tag64.xml"/><Relationship Id="rId4" Type="http://schemas.openxmlformats.org/officeDocument/2006/relationships/image" Target="../media/image45.png"/><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image" Target="../media/image41.jpe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5.xml"/><Relationship Id="rId5" Type="http://schemas.openxmlformats.org/officeDocument/2006/relationships/tags" Target="../tags/tag66.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tags" Target="../tags/tag65.xml"/><Relationship Id="rId1" Type="http://schemas.openxmlformats.org/officeDocument/2006/relationships/image" Target="../media/image41.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72.xml"/><Relationship Id="rId7" Type="http://schemas.openxmlformats.org/officeDocument/2006/relationships/image" Target="../media/image54.png"/><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0" Type="http://schemas.openxmlformats.org/officeDocument/2006/relationships/notesSlide" Target="../notesSlides/notesSlide3.xml"/><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76.xml"/><Relationship Id="rId7" Type="http://schemas.openxmlformats.org/officeDocument/2006/relationships/image" Target="../media/image57.png"/><Relationship Id="rId6" Type="http://schemas.openxmlformats.org/officeDocument/2006/relationships/tags" Target="../tags/tag75.xml"/><Relationship Id="rId5" Type="http://schemas.openxmlformats.org/officeDocument/2006/relationships/image" Target="../media/image56.png"/><Relationship Id="rId4" Type="http://schemas.openxmlformats.org/officeDocument/2006/relationships/tags" Target="../tags/tag74.xml"/><Relationship Id="rId3" Type="http://schemas.openxmlformats.org/officeDocument/2006/relationships/image" Target="../media/image55.png"/><Relationship Id="rId2" Type="http://schemas.openxmlformats.org/officeDocument/2006/relationships/tags" Target="../tags/tag73.xml"/><Relationship Id="rId1"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2.xml"/><Relationship Id="rId6" Type="http://schemas.openxmlformats.org/officeDocument/2006/relationships/image" Target="../media/image5.png"/><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emf"/><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044" y="-7183"/>
            <a:ext cx="12192000" cy="685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t="46539" b="12673"/>
          <a:stretch>
            <a:fillRect/>
          </a:stretch>
        </p:blipFill>
        <p:spPr>
          <a:xfrm>
            <a:off x="0" y="4070999"/>
            <a:ext cx="12192000" cy="2787001"/>
          </a:xfrm>
          <a:prstGeom prst="rect">
            <a:avLst/>
          </a:prstGeom>
          <a:noFill/>
          <a:ln>
            <a:noFill/>
          </a:ln>
        </p:spPr>
      </p:pic>
      <p:sp>
        <p:nvSpPr>
          <p:cNvPr id="4" name="标题 1"/>
          <p:cNvSpPr txBox="1"/>
          <p:nvPr/>
        </p:nvSpPr>
        <p:spPr>
          <a:xfrm>
            <a:off x="-96520" y="0"/>
            <a:ext cx="12192000" cy="6858000"/>
          </a:xfrm>
          <a:prstGeom prst="rect">
            <a:avLst/>
          </a:prstGeom>
          <a:gradFill>
            <a:gsLst>
              <a:gs pos="0">
                <a:schemeClr val="accent1">
                  <a:lumMod val="100000"/>
                  <a:alpha val="75000"/>
                </a:schemeClr>
              </a:gs>
              <a:gs pos="100000">
                <a:schemeClr val="accent1">
                  <a:lumMod val="75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522518" y="5005641"/>
            <a:ext cx="2314864" cy="476250"/>
          </a:xfrm>
          <a:prstGeom prst="roundRect">
            <a:avLst>
              <a:gd name="adj" fmla="val 50000"/>
            </a:avLst>
          </a:prstGeom>
          <a:gradFill>
            <a:gsLst>
              <a:gs pos="0">
                <a:schemeClr val="accent1">
                  <a:lumMod val="10000"/>
                  <a:lumOff val="90000"/>
                </a:schemeClr>
              </a:gs>
              <a:gs pos="0">
                <a:schemeClr val="accent1">
                  <a:lumMod val="25000"/>
                  <a:lumOff val="75000"/>
                  <a:alpha val="65000"/>
                </a:schemeClr>
              </a:gs>
              <a:gs pos="50000">
                <a:schemeClr val="accent1">
                  <a:lumMod val="25000"/>
                  <a:lumOff val="75000"/>
                  <a:alpha val="0"/>
                </a:schemeClr>
              </a:gs>
              <a:gs pos="100000">
                <a:schemeClr val="accent1">
                  <a:lumMod val="25000"/>
                  <a:lumOff val="75000"/>
                  <a:alpha val="65000"/>
                </a:schemeClr>
              </a:gs>
            </a:gsLst>
            <a:lin ang="2700000" scaled="0"/>
          </a:gradFill>
          <a:ln w="12700" cap="sq">
            <a:solidFill>
              <a:schemeClr val="accent1">
                <a:lumMod val="10000"/>
                <a:lumOff val="90000"/>
                <a:alpha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354618" y="5005641"/>
            <a:ext cx="2314864" cy="476250"/>
          </a:xfrm>
          <a:prstGeom prst="roundRect">
            <a:avLst>
              <a:gd name="adj" fmla="val 50000"/>
            </a:avLst>
          </a:prstGeom>
          <a:gradFill>
            <a:gsLst>
              <a:gs pos="0">
                <a:schemeClr val="accent1">
                  <a:lumMod val="10000"/>
                  <a:lumOff val="90000"/>
                </a:schemeClr>
              </a:gs>
              <a:gs pos="0">
                <a:schemeClr val="accent1">
                  <a:lumMod val="25000"/>
                  <a:lumOff val="75000"/>
                  <a:alpha val="65000"/>
                </a:schemeClr>
              </a:gs>
              <a:gs pos="50000">
                <a:schemeClr val="accent1">
                  <a:lumMod val="25000"/>
                  <a:lumOff val="75000"/>
                  <a:alpha val="0"/>
                </a:schemeClr>
              </a:gs>
              <a:gs pos="100000">
                <a:schemeClr val="accent1">
                  <a:lumMod val="25000"/>
                  <a:lumOff val="75000"/>
                  <a:alpha val="65000"/>
                </a:schemeClr>
              </a:gs>
            </a:gsLst>
            <a:lin ang="2700000" scaled="0"/>
          </a:gradFill>
          <a:ln w="12700" cap="sq">
            <a:solidFill>
              <a:schemeClr val="accent1">
                <a:lumMod val="10000"/>
                <a:lumOff val="90000"/>
                <a:alpha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993864" y="5133356"/>
            <a:ext cx="1372171" cy="246221"/>
          </a:xfrm>
          <a:prstGeom prst="rect">
            <a:avLst/>
          </a:prstGeom>
          <a:noFill/>
          <a:ln>
            <a:noFill/>
          </a:ln>
        </p:spPr>
        <p:txBody>
          <a:bodyPr vert="horz" wrap="square" lIns="0" tIns="0" rIns="0" bIns="0" rtlCol="0" anchor="ctr"/>
          <a:lstStyle/>
          <a:p>
            <a:pPr algn="ctr">
              <a:lnSpc>
                <a:spcPct val="110000"/>
              </a:lnSpc>
            </a:pPr>
            <a:r>
              <a:rPr kumimoji="1" lang="zh-CN" altLang="en-US" sz="1600" b="1">
                <a:ln w="12700">
                  <a:noFill/>
                </a:ln>
                <a:solidFill>
                  <a:srgbClr val="EAD3FF">
                    <a:alpha val="100000"/>
                  </a:srgbClr>
                </a:solidFill>
                <a:latin typeface="OPPOSans R" panose="00020600040101010101" charset="-122"/>
                <a:ea typeface="OPPOSans R" panose="00020600040101010101" charset="-122"/>
                <a:cs typeface="OPPOSans R" panose="00020600040101010101" charset="-122"/>
              </a:rPr>
              <a:t>罗文琦</a:t>
            </a:r>
            <a:r>
              <a:rPr kumimoji="1" lang="en-US" altLang="zh-CN" sz="1600" b="1">
                <a:ln w="12700">
                  <a:noFill/>
                </a:ln>
                <a:solidFill>
                  <a:srgbClr val="EAD3FF">
                    <a:alpha val="100000"/>
                  </a:srgbClr>
                </a:solidFill>
                <a:latin typeface="OPPOSans R" panose="00020600040101010101" charset="-122"/>
                <a:ea typeface="OPPOSans R" panose="00020600040101010101" charset="-122"/>
                <a:cs typeface="OPPOSans R" panose="00020600040101010101" charset="-122"/>
              </a:rPr>
              <a:t> </a:t>
            </a:r>
            <a:r>
              <a:rPr kumimoji="1" lang="zh-CN" altLang="en-US" sz="1600" b="1">
                <a:ln w="12700">
                  <a:noFill/>
                </a:ln>
                <a:solidFill>
                  <a:srgbClr val="EAD3FF">
                    <a:alpha val="100000"/>
                  </a:srgbClr>
                </a:solidFill>
                <a:latin typeface="OPPOSans R" panose="00020600040101010101" charset="-122"/>
                <a:ea typeface="OPPOSans R" panose="00020600040101010101" charset="-122"/>
                <a:cs typeface="OPPOSans R" panose="00020600040101010101" charset="-122"/>
              </a:rPr>
              <a:t>刘子</a:t>
            </a:r>
            <a:r>
              <a:rPr kumimoji="1" lang="zh-CN" altLang="en-US" sz="1600" b="1">
                <a:ln w="12700">
                  <a:noFill/>
                </a:ln>
                <a:solidFill>
                  <a:srgbClr val="EAD3FF">
                    <a:alpha val="100000"/>
                  </a:srgbClr>
                </a:solidFill>
                <a:latin typeface="OPPOSans R" panose="00020600040101010101" charset="-122"/>
                <a:ea typeface="OPPOSans R" panose="00020600040101010101" charset="-122"/>
                <a:cs typeface="OPPOSans R" panose="00020600040101010101" charset="-122"/>
              </a:rPr>
              <a:t>阳</a:t>
            </a:r>
            <a:endParaRPr kumimoji="1" lang="zh-CN" altLang="en-US" sz="1600" b="1">
              <a:ln w="12700">
                <a:noFill/>
              </a:ln>
              <a:solidFill>
                <a:srgbClr val="EAD3FF">
                  <a:alpha val="100000"/>
                </a:srgbClr>
              </a:solidFill>
              <a:latin typeface="OPPOSans R" panose="00020600040101010101" charset="-122"/>
              <a:ea typeface="OPPOSans R" panose="00020600040101010101" charset="-122"/>
              <a:cs typeface="OPPOSans R" panose="00020600040101010101" charset="-122"/>
            </a:endParaRPr>
          </a:p>
        </p:txBody>
      </p:sp>
      <p:sp>
        <p:nvSpPr>
          <p:cNvPr id="8" name="标题 1"/>
          <p:cNvSpPr txBox="1"/>
          <p:nvPr/>
        </p:nvSpPr>
        <p:spPr>
          <a:xfrm>
            <a:off x="6773867" y="5133356"/>
            <a:ext cx="1476366" cy="246221"/>
          </a:xfrm>
          <a:prstGeom prst="rect">
            <a:avLst/>
          </a:prstGeom>
          <a:noFill/>
          <a:ln>
            <a:noFill/>
          </a:ln>
        </p:spPr>
        <p:txBody>
          <a:bodyPr vert="horz" wrap="square" lIns="0" tIns="0" rIns="0" bIns="0" rtlCol="0" anchor="ctr"/>
          <a:lstStyle/>
          <a:p>
            <a:pPr algn="ctr">
              <a:lnSpc>
                <a:spcPct val="110000"/>
              </a:lnSpc>
            </a:pPr>
            <a:r>
              <a:rPr kumimoji="1" lang="en-US" altLang="zh-CN" sz="1600" b="1">
                <a:ln w="12700">
                  <a:noFill/>
                </a:ln>
                <a:solidFill>
                  <a:srgbClr val="EAD3FF">
                    <a:alpha val="100000"/>
                  </a:srgbClr>
                </a:solidFill>
                <a:latin typeface="OPPOSans R" panose="00020600040101010101" charset="-122"/>
                <a:ea typeface="OPPOSans R" panose="00020600040101010101" charset="-122"/>
                <a:cs typeface="OPPOSans R" panose="00020600040101010101" charset="-122"/>
              </a:rPr>
              <a:t>2024.1.1</a:t>
            </a:r>
            <a:endParaRPr kumimoji="1" lang="en-US" altLang="zh-CN" sz="1600" b="1">
              <a:ln w="12700">
                <a:noFill/>
              </a:ln>
              <a:solidFill>
                <a:srgbClr val="EAD3FF">
                  <a:alpha val="100000"/>
                </a:srgbClr>
              </a:solidFill>
              <a:latin typeface="OPPOSans R" panose="00020600040101010101" charset="-122"/>
              <a:ea typeface="OPPOSans R" panose="00020600040101010101" charset="-122"/>
              <a:cs typeface="OPPOSans R" panose="00020600040101010101" charset="-122"/>
            </a:endParaRPr>
          </a:p>
        </p:txBody>
      </p:sp>
      <p:sp>
        <p:nvSpPr>
          <p:cNvPr id="9" name="标题 1"/>
          <p:cNvSpPr txBox="1"/>
          <p:nvPr/>
        </p:nvSpPr>
        <p:spPr>
          <a:xfrm flipH="1">
            <a:off x="2664395" y="4251803"/>
            <a:ext cx="1385520"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10" name="标题 1"/>
          <p:cNvSpPr txBox="1"/>
          <p:nvPr/>
        </p:nvSpPr>
        <p:spPr>
          <a:xfrm>
            <a:off x="8142083" y="4251803"/>
            <a:ext cx="1385522"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11" name="标题 1"/>
          <p:cNvSpPr txBox="1"/>
          <p:nvPr/>
        </p:nvSpPr>
        <p:spPr>
          <a:xfrm>
            <a:off x="2028667" y="1452038"/>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flipH="1">
            <a:off x="6473216" y="1452038"/>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flipV="1">
            <a:off x="2028667" y="2935020"/>
            <a:ext cx="4098378" cy="1088972"/>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flipH="1" flipV="1">
            <a:off x="6064956" y="2935020"/>
            <a:ext cx="4098378" cy="1088972"/>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5693274" y="1524187"/>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431478" y="1526304"/>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10152531" y="3700058"/>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a:off x="9937716" y="343494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0903999" y="2480446"/>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10726466" y="221533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a:off x="10126898" y="111739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a:off x="9980177" y="99372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H="1">
            <a:off x="208651" y="3700058"/>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6200000" flipH="1">
            <a:off x="423466" y="343494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16200000" flipH="1">
            <a:off x="-542817" y="2480446"/>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16200000" flipH="1">
            <a:off x="-365284" y="221533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6200000" flipH="1">
            <a:off x="1211012" y="111739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16200000" flipH="1">
            <a:off x="1357733" y="99372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2321706" y="1721153"/>
            <a:ext cx="7548589" cy="2215991"/>
          </a:xfrm>
          <a:prstGeom prst="rect">
            <a:avLst/>
          </a:prstGeom>
          <a:noFill/>
          <a:ln>
            <a:noFill/>
          </a:ln>
        </p:spPr>
        <p:txBody>
          <a:bodyPr vert="horz" wrap="square" lIns="0" tIns="0" rIns="0" bIns="0" rtlCol="0" anchor="ctr"/>
          <a:lstStyle/>
          <a:p>
            <a:pPr algn="ctr">
              <a:lnSpc>
                <a:spcPct val="130000"/>
              </a:lnSpc>
            </a:pPr>
            <a:r>
              <a:rPr kumimoji="1" lang="en-US" altLang="zh-CN" sz="3560">
                <a:ln w="12700">
                  <a:noFill/>
                </a:ln>
                <a:solidFill>
                  <a:srgbClr val="FFFFFF">
                    <a:alpha val="100000"/>
                  </a:srgbClr>
                </a:solidFill>
                <a:latin typeface="汉仪力量黑简" panose="00020600040101010101" charset="-122"/>
                <a:ea typeface="汉仪力量黑简" panose="00020600040101010101" charset="-122"/>
                <a:cs typeface="汉仪力量黑简" panose="00020600040101010101" charset="-122"/>
              </a:rPr>
              <a:t>基于Twitter的评论爬取分析Trump2024美国总统大选成功的概率</a:t>
            </a:r>
            <a:endParaRPr kumimoji="1" lang="zh-CN" altLang="en-US">
              <a:latin typeface="汉仪力量黑简" panose="00020600040101010101" charset="-122"/>
              <a:ea typeface="汉仪力量黑简" panose="00020600040101010101" charset="-122"/>
              <a:cs typeface="汉仪力量黑简" panose="00020600040101010101" charset="-122"/>
            </a:endParaRPr>
          </a:p>
        </p:txBody>
      </p:sp>
      <p:sp>
        <p:nvSpPr>
          <p:cNvPr id="32" name="矩形 31" descr="7b0a2020202022776f7264617274223a2022220a7d0a"/>
          <p:cNvSpPr/>
          <p:nvPr/>
        </p:nvSpPr>
        <p:spPr>
          <a:xfrm>
            <a:off x="4799965" y="1168400"/>
            <a:ext cx="3015615" cy="770890"/>
          </a:xfrm>
          <a:prstGeom prst="rect">
            <a:avLst/>
          </a:prstGeom>
          <a:noFill/>
        </p:spPr>
        <p:txBody>
          <a:bodyPr wrap="none" lIns="90170" tIns="46990" rIns="90170" bIns="46990" rtlCol="0" anchor="t">
            <a:spAutoFit/>
            <a:scene3d>
              <a:camera prst="perspectiveFront" fov="5400000"/>
              <a:lightRig rig="threePt" dir="t">
                <a:rot lat="0" lon="0" rev="5400000"/>
              </a:lightRig>
            </a:scene3d>
            <a:sp3d prstMaterial="softEdge">
              <a:contourClr>
                <a:srgbClr val="0F79FA"/>
              </a:contourClr>
            </a:sp3d>
          </a:bodyPr>
          <a:p>
            <a:pPr algn="ctr"/>
            <a:r>
              <a:rPr lang="en-US" altLang="zh-CN" sz="4400" b="1">
                <a:ln w="6350" cmpd="sng"/>
                <a:gradFill>
                  <a:gsLst>
                    <a:gs pos="25000">
                      <a:srgbClr val="FFD83A"/>
                    </a:gs>
                    <a:gs pos="75000">
                      <a:srgbClr val="FFFD6D"/>
                    </a:gs>
                    <a:gs pos="0">
                      <a:srgbClr val="F8C334"/>
                    </a:gs>
                    <a:gs pos="100000">
                      <a:srgbClr val="FFFEB8"/>
                    </a:gs>
                  </a:gsLst>
                  <a:lin ang="18900000" scaled="1"/>
                </a:gradFill>
                <a:effectLst>
                  <a:innerShdw blurRad="63500" dist="50800" dir="18900000">
                    <a:srgbClr val="E8807F">
                      <a:alpha val="50000"/>
                    </a:srgbClr>
                  </a:innerShdw>
                  <a:reflection blurRad="50800" stA="38000" endA="300" endPos="74000" dist="76200" dir="5400000" sy="-100000" algn="bl" rotWithShape="0"/>
                </a:effectLst>
                <a:latin typeface="Times New Roman" panose="02020603050405020304" charset="0"/>
                <a:ea typeface="汉仪雅酷黑 95W" panose="020B0A04020202020204" charset="-122"/>
                <a:cs typeface="Times New Roman" panose="02020603050405020304" charset="0"/>
              </a:rPr>
              <a:t>WinforSure</a:t>
            </a:r>
            <a:endParaRPr lang="en-US" altLang="zh-CN" sz="4400" b="1">
              <a:ln w="6350" cmpd="sng"/>
              <a:gradFill>
                <a:gsLst>
                  <a:gs pos="25000">
                    <a:srgbClr val="FFD83A"/>
                  </a:gs>
                  <a:gs pos="75000">
                    <a:srgbClr val="FFFD6D"/>
                  </a:gs>
                  <a:gs pos="0">
                    <a:srgbClr val="F8C334"/>
                  </a:gs>
                  <a:gs pos="100000">
                    <a:srgbClr val="FFFEB8"/>
                  </a:gs>
                </a:gsLst>
                <a:lin ang="18900000" scaled="1"/>
              </a:gradFill>
              <a:effectLst>
                <a:innerShdw blurRad="63500" dist="50800" dir="18900000">
                  <a:srgbClr val="E8807F">
                    <a:alpha val="50000"/>
                  </a:srgbClr>
                </a:innerShdw>
                <a:reflection blurRad="50800" stA="38000" endA="300" endPos="74000" dist="76200" dir="5400000" sy="-100000" algn="bl" rotWithShape="0"/>
              </a:effectLst>
              <a:latin typeface="Times New Roman" panose="02020603050405020304" charset="0"/>
              <a:ea typeface="汉仪雅酷黑 95W" panose="020B0A04020202020204"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044" y="-7183"/>
            <a:ext cx="12192000" cy="685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t="46539" b="12673"/>
          <a:stretch>
            <a:fillRect/>
          </a:stretch>
        </p:blipFill>
        <p:spPr>
          <a:xfrm>
            <a:off x="0" y="4070999"/>
            <a:ext cx="12192000" cy="2787001"/>
          </a:xfrm>
          <a:prstGeom prst="rect">
            <a:avLst/>
          </a:prstGeom>
          <a:noFill/>
          <a:ln>
            <a:noFill/>
          </a:ln>
        </p:spPr>
      </p:pic>
      <p:sp>
        <p:nvSpPr>
          <p:cNvPr id="4" name="标题 1"/>
          <p:cNvSpPr txBox="1"/>
          <p:nvPr/>
        </p:nvSpPr>
        <p:spPr>
          <a:xfrm>
            <a:off x="0" y="0"/>
            <a:ext cx="12192000" cy="6858000"/>
          </a:xfrm>
          <a:prstGeom prst="rect">
            <a:avLst/>
          </a:prstGeom>
          <a:gradFill>
            <a:gsLst>
              <a:gs pos="0">
                <a:schemeClr val="accent1">
                  <a:lumMod val="100000"/>
                  <a:alpha val="75000"/>
                </a:schemeClr>
              </a:gs>
              <a:gs pos="100000">
                <a:schemeClr val="accent1">
                  <a:lumMod val="75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2664395" y="5564352"/>
            <a:ext cx="1385520"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6" name="标题 1"/>
          <p:cNvSpPr txBox="1"/>
          <p:nvPr/>
        </p:nvSpPr>
        <p:spPr>
          <a:xfrm>
            <a:off x="8142083" y="5564352"/>
            <a:ext cx="1385522"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7" name="标题 1"/>
          <p:cNvSpPr txBox="1"/>
          <p:nvPr/>
        </p:nvSpPr>
        <p:spPr>
          <a:xfrm>
            <a:off x="2028667"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flipH="1">
            <a:off x="6473216"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2028667"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flipH="1" flipV="1">
            <a:off x="6064956"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5693274" y="1558504"/>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31478" y="1560621"/>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a:off x="1015253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5400000">
            <a:off x="993771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10903999"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10726466"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10126898"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9980177"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flipH="1">
            <a:off x="20865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flipH="1">
            <a:off x="42346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6200000" flipH="1">
            <a:off x="-542817"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6200000" flipH="1">
            <a:off x="-365284"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6200000" flipH="1">
            <a:off x="1211012"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H="1">
            <a:off x="1357733"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H="1">
            <a:off x="3683066"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3806743"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654843"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7531166"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4801519" y="7183"/>
            <a:ext cx="2390357" cy="3108181"/>
          </a:xfrm>
          <a:prstGeom prst="rect">
            <a:avLst/>
          </a:prstGeom>
          <a:noFill/>
          <a:ln>
            <a:noFill/>
          </a:ln>
        </p:spPr>
        <p:txBody>
          <a:bodyPr vert="horz" wrap="square" lIns="0" tIns="0" rIns="0" bIns="0" rtlCol="0" anchor="b"/>
          <a:lstStyle/>
          <a:p>
            <a:pPr algn="ctr">
              <a:lnSpc>
                <a:spcPct val="110000"/>
              </a:lnSpc>
            </a:pPr>
            <a:r>
              <a:rPr kumimoji="1" lang="en-US" altLang="zh-CN" sz="9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30" name="标题 1"/>
          <p:cNvSpPr txBox="1"/>
          <p:nvPr/>
        </p:nvSpPr>
        <p:spPr>
          <a:xfrm>
            <a:off x="2515102" y="3026759"/>
            <a:ext cx="7161796" cy="2020860"/>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数据处理</a:t>
            </a:r>
            <a:endParaRPr kumimoji="1" lang="zh-CN" altLang="en-US"/>
          </a:p>
        </p:txBody>
      </p:sp>
      <p:sp>
        <p:nvSpPr>
          <p:cNvPr id="34" name="矩形 33"/>
          <p:cNvSpPr/>
          <p:nvPr/>
        </p:nvSpPr>
        <p:spPr>
          <a:xfrm>
            <a:off x="4007485" y="5517515"/>
            <a:ext cx="4220210" cy="574675"/>
          </a:xfrm>
          <a:prstGeom prst="rect">
            <a:avLst/>
          </a:prstGeom>
          <a:noFill/>
          <a:ln>
            <a:noFill/>
          </a:ln>
        </p:spPr>
        <p:txBody>
          <a:bodyPr wrap="none" rtlCol="0" anchor="t">
            <a:noAutofit/>
          </a:bodyPr>
          <a:p>
            <a:pPr algn="ctr">
              <a:lnSpc>
                <a:spcPct val="110000"/>
              </a:lnSpc>
            </a:pPr>
            <a:r>
              <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rPr>
              <a:t>Data Processing</a:t>
            </a:r>
            <a:endPar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l="4223" t="1678" r="40636" b="51439"/>
          <a:stretch>
            <a:fillRect/>
          </a:stretch>
        </p:blipFill>
        <p:spPr>
          <a:xfrm>
            <a:off x="660399" y="1772522"/>
            <a:ext cx="4320000" cy="2160000"/>
          </a:xfrm>
          <a:custGeom>
            <a:avLst/>
            <a:gdLst/>
            <a:ahLst/>
            <a:cxnLst/>
            <a:rect l="l" t="t" r="r" b="b"/>
            <a:pathLst>
              <a:path w="4320000" h="2160000">
                <a:moveTo>
                  <a:pt x="0" y="0"/>
                </a:moveTo>
                <a:lnTo>
                  <a:pt x="4320000" y="0"/>
                </a:lnTo>
                <a:lnTo>
                  <a:pt x="4320000" y="2160000"/>
                </a:lnTo>
                <a:lnTo>
                  <a:pt x="0" y="2160000"/>
                </a:lnTo>
                <a:close/>
              </a:path>
            </a:pathLst>
          </a:custGeom>
          <a:noFill/>
          <a:ln>
            <a:noFill/>
          </a:ln>
        </p:spPr>
      </p:pic>
      <p:sp>
        <p:nvSpPr>
          <p:cNvPr id="4" name="标题 1"/>
          <p:cNvSpPr txBox="1"/>
          <p:nvPr/>
        </p:nvSpPr>
        <p:spPr>
          <a:xfrm>
            <a:off x="660398" y="4136201"/>
            <a:ext cx="4320000" cy="1355677"/>
          </a:xfrm>
          <a:prstGeom prst="rect">
            <a:avLst/>
          </a:prstGeom>
          <a:noFill/>
          <a:ln>
            <a:noFill/>
          </a:ln>
        </p:spPr>
        <p:txBody>
          <a:bodyPr vert="horz" wrap="square" lIns="0" tIns="0" rIns="0" bIns="0" rtlCol="0" anchor="t"/>
          <a:lstStyle/>
          <a:p>
            <a:pPr algn="l">
              <a:lnSpc>
                <a:spcPct val="140000"/>
              </a:lnSpc>
            </a:pPr>
            <a:endParaRPr kumimoji="1" lang="zh-CN" altLang="en-US"/>
          </a:p>
        </p:txBody>
      </p:sp>
      <p:sp>
        <p:nvSpPr>
          <p:cNvPr id="5" name="标题 1"/>
          <p:cNvSpPr txBox="1"/>
          <p:nvPr>
            <p:custDataLst>
              <p:tags r:id="rId2"/>
            </p:custDataLst>
          </p:nvPr>
        </p:nvSpPr>
        <p:spPr>
          <a:xfrm>
            <a:off x="6292624" y="3128201"/>
            <a:ext cx="5220000" cy="1008000"/>
          </a:xfrm>
          <a:prstGeom prst="rect">
            <a:avLst/>
          </a:prstGeom>
          <a:solidFill>
            <a:schemeClr val="bg1">
              <a:lumMod val="95000"/>
            </a:schemeClr>
          </a:solidFill>
          <a:ln w="12700" cap="sq">
            <a:noFill/>
            <a:miter/>
          </a:ln>
          <a:effectLst/>
        </p:spPr>
        <p:txBody>
          <a:bodyPr vert="horz" wrap="square" lIns="0" tIns="0" rIns="0" bIns="0" rtlCol="0" anchor="ctr"/>
          <a:lstStyle/>
          <a:p>
            <a:pPr algn="ctr">
              <a:lnSpc>
                <a:spcPct val="110000"/>
              </a:lnSpc>
            </a:pPr>
            <a:endParaRPr kumimoji="1" lang="zh-CN" altLang="en-US"/>
          </a:p>
        </p:txBody>
      </p:sp>
      <p:sp>
        <p:nvSpPr>
          <p:cNvPr id="6" name="标题 1"/>
          <p:cNvSpPr txBox="1"/>
          <p:nvPr>
            <p:custDataLst>
              <p:tags r:id="rId3"/>
            </p:custDataLst>
          </p:nvPr>
        </p:nvSpPr>
        <p:spPr>
          <a:xfrm>
            <a:off x="5431741" y="3128201"/>
            <a:ext cx="864000" cy="1008000"/>
          </a:xfrm>
          <a:prstGeom prst="rect">
            <a:avLst/>
          </a:prstGeom>
          <a:solidFill>
            <a:schemeClr val="accent2"/>
          </a:solidFill>
          <a:ln w="12700" cap="sq">
            <a:noFill/>
            <a:miter/>
          </a:ln>
          <a:effectLst/>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02</a:t>
            </a:r>
            <a:endParaRPr kumimoji="1" lang="zh-CN" altLang="en-US"/>
          </a:p>
        </p:txBody>
      </p:sp>
      <p:sp>
        <p:nvSpPr>
          <p:cNvPr id="7" name="标题 1"/>
          <p:cNvSpPr txBox="1"/>
          <p:nvPr>
            <p:custDataLst>
              <p:tags r:id="rId4"/>
            </p:custDataLst>
          </p:nvPr>
        </p:nvSpPr>
        <p:spPr>
          <a:xfrm>
            <a:off x="6486475" y="3236201"/>
            <a:ext cx="4860000" cy="792000"/>
          </a:xfrm>
          <a:prstGeom prst="rect">
            <a:avLst/>
          </a:prstGeom>
          <a:noFill/>
          <a:ln>
            <a:noFill/>
          </a:ln>
        </p:spPr>
        <p:txBody>
          <a:bodyPr vert="horz" wrap="square" lIns="0" tIns="0" rIns="0" bIns="0" rtlCol="0" anchor="ctr"/>
          <a:lstStyle/>
          <a:p>
            <a:pPr algn="l">
              <a:lnSpc>
                <a:spcPct val="130000"/>
              </a:lnSpc>
            </a:pPr>
            <a:r>
              <a:rPr kumimoji="1" lang="en-US" altLang="zh-CN" sz="2000">
                <a:ln w="12700">
                  <a:noFill/>
                </a:ln>
                <a:solidFill>
                  <a:srgbClr val="595959">
                    <a:alpha val="100000"/>
                  </a:srgbClr>
                </a:solidFill>
                <a:latin typeface="华文中宋" panose="02010600040101010101" charset="-122"/>
                <a:ea typeface="华文中宋" panose="02010600040101010101" charset="-122"/>
                <a:cs typeface="华文中宋" panose="02010600040101010101" charset="-122"/>
              </a:rPr>
              <a:t>使用</a:t>
            </a:r>
            <a:r>
              <a:rPr kumimoji="1" lang="en-US" altLang="zh-CN" sz="2000">
                <a:ln w="12700">
                  <a:noFill/>
                </a:ln>
                <a:solidFill>
                  <a:srgbClr val="595959">
                    <a:alpha val="100000"/>
                  </a:srgbClr>
                </a:solidFill>
                <a:latin typeface="华文中宋" panose="02010600040101010101" charset="-122"/>
                <a:ea typeface="华文中宋" panose="02010600040101010101" charset="-122"/>
                <a:cs typeface="华文中宋" panose="02010600040101010101" charset="-122"/>
              </a:rPr>
              <a:t>spacy提取评论中的关键词。</a:t>
            </a:r>
            <a:endParaRPr kumimoji="1" lang="en-US" altLang="zh-CN" sz="2000">
              <a:ln w="12700">
                <a:noFill/>
              </a:ln>
              <a:solidFill>
                <a:srgbClr val="595959">
                  <a:alpha val="100000"/>
                </a:srgbClr>
              </a:solidFill>
              <a:latin typeface="华文中宋" panose="02010600040101010101" charset="-122"/>
              <a:ea typeface="华文中宋" panose="02010600040101010101" charset="-122"/>
              <a:cs typeface="华文中宋" panose="02010600040101010101" charset="-122"/>
            </a:endParaRPr>
          </a:p>
        </p:txBody>
      </p:sp>
      <p:sp>
        <p:nvSpPr>
          <p:cNvPr id="8" name="标题 1"/>
          <p:cNvSpPr txBox="1"/>
          <p:nvPr>
            <p:custDataLst>
              <p:tags r:id="rId5"/>
            </p:custDataLst>
          </p:nvPr>
        </p:nvSpPr>
        <p:spPr>
          <a:xfrm>
            <a:off x="6289213" y="1772522"/>
            <a:ext cx="5220000" cy="1008000"/>
          </a:xfrm>
          <a:prstGeom prst="rect">
            <a:avLst/>
          </a:prstGeom>
          <a:solidFill>
            <a:schemeClr val="bg1">
              <a:lumMod val="95000"/>
            </a:schemeClr>
          </a:solidFill>
          <a:ln w="12700" cap="sq">
            <a:noFill/>
            <a:miter/>
          </a:ln>
          <a:effectLst/>
        </p:spPr>
        <p:txBody>
          <a:bodyPr vert="horz" wrap="square" lIns="0" tIns="0" rIns="0" bIns="0" rtlCol="0" anchor="ctr"/>
          <a:lstStyle/>
          <a:p>
            <a:pPr algn="ctr">
              <a:lnSpc>
                <a:spcPct val="110000"/>
              </a:lnSpc>
            </a:pPr>
            <a:endParaRPr kumimoji="1" lang="zh-CN" altLang="en-US"/>
          </a:p>
        </p:txBody>
      </p:sp>
      <p:sp>
        <p:nvSpPr>
          <p:cNvPr id="9" name="标题 1"/>
          <p:cNvSpPr txBox="1"/>
          <p:nvPr>
            <p:custDataLst>
              <p:tags r:id="rId6"/>
            </p:custDataLst>
          </p:nvPr>
        </p:nvSpPr>
        <p:spPr>
          <a:xfrm>
            <a:off x="5428330" y="1772522"/>
            <a:ext cx="864000" cy="1008000"/>
          </a:xfrm>
          <a:prstGeom prst="rect">
            <a:avLst/>
          </a:prstGeom>
          <a:solidFill>
            <a:schemeClr val="accent1"/>
          </a:solidFill>
          <a:ln w="12700" cap="sq">
            <a:noFill/>
            <a:miter/>
          </a:ln>
          <a:effectLst/>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01</a:t>
            </a:r>
            <a:endParaRPr kumimoji="1" lang="zh-CN" altLang="en-US"/>
          </a:p>
        </p:txBody>
      </p:sp>
      <p:sp>
        <p:nvSpPr>
          <p:cNvPr id="10" name="标题 1"/>
          <p:cNvSpPr txBox="1"/>
          <p:nvPr>
            <p:custDataLst>
              <p:tags r:id="rId7"/>
            </p:custDataLst>
          </p:nvPr>
        </p:nvSpPr>
        <p:spPr>
          <a:xfrm>
            <a:off x="6486475" y="1880522"/>
            <a:ext cx="4860000" cy="792000"/>
          </a:xfrm>
          <a:prstGeom prst="rect">
            <a:avLst/>
          </a:prstGeom>
          <a:noFill/>
          <a:ln>
            <a:noFill/>
          </a:ln>
        </p:spPr>
        <p:txBody>
          <a:bodyPr vert="horz" wrap="square" lIns="0" tIns="0" rIns="0" bIns="0" rtlCol="0" anchor="ctr"/>
          <a:lstStyle/>
          <a:p>
            <a:pPr algn="l">
              <a:lnSpc>
                <a:spcPct val="130000"/>
              </a:lnSpc>
            </a:pPr>
            <a:r>
              <a:rPr kumimoji="1" lang="en-US" altLang="zh-CN" sz="2000">
                <a:ln w="12700">
                  <a:noFill/>
                </a:ln>
                <a:solidFill>
                  <a:srgbClr val="595959">
                    <a:alpha val="100000"/>
                  </a:srgbClr>
                </a:solidFill>
                <a:latin typeface="华文中宋" panose="02010600040101010101" charset="-122"/>
                <a:ea typeface="华文中宋" panose="02010600040101010101" charset="-122"/>
                <a:cs typeface="Source Han Sans" panose="020B0500000000000000" charset="-122"/>
              </a:rPr>
              <a:t>数据筛选</a:t>
            </a:r>
            <a:endParaRPr kumimoji="1" lang="en-US" altLang="zh-CN" sz="2000">
              <a:ln w="12700">
                <a:noFill/>
              </a:ln>
              <a:solidFill>
                <a:srgbClr val="595959">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1" name="标题 1"/>
          <p:cNvSpPr txBox="1"/>
          <p:nvPr>
            <p:custDataLst>
              <p:tags r:id="rId8"/>
            </p:custDataLst>
          </p:nvPr>
        </p:nvSpPr>
        <p:spPr>
          <a:xfrm>
            <a:off x="6298900" y="4483878"/>
            <a:ext cx="5220000" cy="1008000"/>
          </a:xfrm>
          <a:prstGeom prst="rect">
            <a:avLst/>
          </a:prstGeom>
          <a:solidFill>
            <a:schemeClr val="bg1">
              <a:lumMod val="95000"/>
            </a:schemeClr>
          </a:solidFill>
          <a:ln w="12700" cap="sq">
            <a:noFill/>
            <a:miter/>
          </a:ln>
          <a:effectLst/>
        </p:spPr>
        <p:txBody>
          <a:bodyPr vert="horz" wrap="square" lIns="0" tIns="0" rIns="0" bIns="0" rtlCol="0" anchor="ctr"/>
          <a:lstStyle/>
          <a:p>
            <a:pPr algn="ctr">
              <a:lnSpc>
                <a:spcPct val="110000"/>
              </a:lnSpc>
            </a:pPr>
            <a:endParaRPr kumimoji="1" lang="zh-CN" altLang="en-US"/>
          </a:p>
        </p:txBody>
      </p:sp>
      <p:sp>
        <p:nvSpPr>
          <p:cNvPr id="12" name="标题 1"/>
          <p:cNvSpPr txBox="1"/>
          <p:nvPr>
            <p:custDataLst>
              <p:tags r:id="rId9"/>
            </p:custDataLst>
          </p:nvPr>
        </p:nvSpPr>
        <p:spPr>
          <a:xfrm>
            <a:off x="5438017" y="4483878"/>
            <a:ext cx="864000" cy="1008000"/>
          </a:xfrm>
          <a:prstGeom prst="rect">
            <a:avLst/>
          </a:prstGeom>
          <a:solidFill>
            <a:schemeClr val="accent1"/>
          </a:solidFill>
          <a:ln w="12700" cap="sq">
            <a:noFill/>
            <a:miter/>
          </a:ln>
          <a:effectLst/>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03</a:t>
            </a:r>
            <a:endParaRPr kumimoji="1" lang="zh-CN" altLang="en-US"/>
          </a:p>
        </p:txBody>
      </p:sp>
      <p:sp>
        <p:nvSpPr>
          <p:cNvPr id="13" name="标题 1"/>
          <p:cNvSpPr txBox="1"/>
          <p:nvPr>
            <p:custDataLst>
              <p:tags r:id="rId10"/>
            </p:custDataLst>
          </p:nvPr>
        </p:nvSpPr>
        <p:spPr>
          <a:xfrm>
            <a:off x="6486475" y="4591878"/>
            <a:ext cx="4860000" cy="792000"/>
          </a:xfrm>
          <a:prstGeom prst="rect">
            <a:avLst/>
          </a:prstGeom>
          <a:noFill/>
          <a:ln>
            <a:noFill/>
          </a:ln>
        </p:spPr>
        <p:txBody>
          <a:bodyPr vert="horz" wrap="square" lIns="0" tIns="0" rIns="0" bIns="0" rtlCol="0" anchor="ctr"/>
          <a:lstStyle/>
          <a:p>
            <a:pPr algn="l">
              <a:lnSpc>
                <a:spcPct val="130000"/>
              </a:lnSpc>
            </a:pPr>
            <a:r>
              <a:rPr kumimoji="1" lang="zh-CN" altLang="en-US" sz="2000">
                <a:ln w="12700">
                  <a:noFill/>
                </a:ln>
                <a:solidFill>
                  <a:srgbClr val="595959">
                    <a:alpha val="100000"/>
                  </a:srgbClr>
                </a:solidFill>
                <a:latin typeface="华文中宋" panose="02010600040101010101" charset="-122"/>
                <a:ea typeface="华文中宋" panose="02010600040101010101" charset="-122"/>
                <a:cs typeface="Source Han Sans" panose="020B0500000000000000" charset="-122"/>
              </a:rPr>
              <a:t>做出词云图</a:t>
            </a:r>
            <a:r>
              <a:rPr kumimoji="1" lang="zh-CN" altLang="en-US" sz="2000">
                <a:ln w="12700">
                  <a:noFill/>
                </a:ln>
                <a:solidFill>
                  <a:srgbClr val="595959">
                    <a:alpha val="100000"/>
                  </a:srgbClr>
                </a:solidFill>
                <a:latin typeface="华文中宋" panose="02010600040101010101" charset="-122"/>
                <a:ea typeface="华文中宋" panose="02010600040101010101" charset="-122"/>
                <a:cs typeface="Source Han Sans" panose="020B0500000000000000" charset="-122"/>
              </a:rPr>
              <a:t>进行可视化</a:t>
            </a:r>
            <a:endParaRPr kumimoji="1" lang="zh-CN" altLang="en-US" sz="2000">
              <a:ln w="12700">
                <a:noFill/>
              </a:ln>
              <a:solidFill>
                <a:srgbClr val="595959">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4" name="标题 1"/>
          <p:cNvSpPr txBox="1"/>
          <p:nvPr/>
        </p:nvSpPr>
        <p:spPr>
          <a:xfrm>
            <a:off x="78721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rPr>
              <a:t>关键词提取</a:t>
            </a:r>
            <a:endParaRPr kumimoji="1" lang="en-US" altLang="zh-CN" sz="28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endParaRPr>
          </a:p>
        </p:txBody>
      </p:sp>
      <p:grpSp>
        <p:nvGrpSpPr>
          <p:cNvPr id="15" name="组合 14"/>
          <p:cNvGrpSpPr/>
          <p:nvPr/>
        </p:nvGrpSpPr>
        <p:grpSpPr>
          <a:xfrm>
            <a:off x="149860" y="487680"/>
            <a:ext cx="510540" cy="419100"/>
            <a:chOff x="149860" y="487680"/>
            <a:chExt cx="510540" cy="419100"/>
          </a:xfrm>
        </p:grpSpPr>
        <p:sp>
          <p:nvSpPr>
            <p:cNvPr id="16"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txBox="1"/>
          <p:nvPr/>
        </p:nvSpPr>
        <p:spPr>
          <a:xfrm>
            <a:off x="0"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p>
            <a:pPr algn="ctr">
              <a:lnSpc>
                <a:spcPct val="110000"/>
              </a:lnSpc>
            </a:pPr>
            <a:endParaRPr kumimoji="1" lang="zh-CN" altLang="en-US"/>
          </a:p>
        </p:txBody>
      </p:sp>
      <p:pic>
        <p:nvPicPr>
          <p:cNvPr id="3" name="图片 2"/>
          <p:cNvPicPr>
            <a:picLocks noChangeAspect="1"/>
          </p:cNvPicPr>
          <p:nvPr/>
        </p:nvPicPr>
        <p:blipFill>
          <a:blip r:embed="rId1"/>
          <a:stretch>
            <a:fillRect/>
          </a:stretch>
        </p:blipFill>
        <p:spPr>
          <a:xfrm>
            <a:off x="0" y="0"/>
            <a:ext cx="12192000" cy="6858000"/>
          </a:xfrm>
          <a:prstGeom prst="rect">
            <a:avLst/>
          </a:prstGeom>
        </p:spPr>
      </p:pic>
      <p:sp>
        <p:nvSpPr>
          <p:cNvPr id="5" name="文本框 4"/>
          <p:cNvSpPr txBox="1"/>
          <p:nvPr/>
        </p:nvSpPr>
        <p:spPr>
          <a:xfrm>
            <a:off x="263525" y="188595"/>
            <a:ext cx="6075045" cy="645160"/>
          </a:xfrm>
          <a:prstGeom prst="rect">
            <a:avLst/>
          </a:prstGeom>
          <a:noFill/>
        </p:spPr>
        <p:txBody>
          <a:bodyPr wrap="square" rtlCol="0">
            <a:spAutoFit/>
          </a:bodyPr>
          <a:p>
            <a:r>
              <a:rPr lang="zh-CN" altLang="en-US" sz="36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数据清理后的部分结果</a:t>
            </a:r>
            <a:endParaRPr lang="zh-CN" altLang="en-US" sz="36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pic>
        <p:nvPicPr>
          <p:cNvPr id="6" name="图片 5"/>
          <p:cNvPicPr>
            <a:picLocks noChangeAspect="1"/>
          </p:cNvPicPr>
          <p:nvPr/>
        </p:nvPicPr>
        <p:blipFill>
          <a:blip r:embed="rId2"/>
          <a:stretch>
            <a:fillRect/>
          </a:stretch>
        </p:blipFill>
        <p:spPr>
          <a:xfrm>
            <a:off x="6983730" y="636905"/>
            <a:ext cx="4621530" cy="2359660"/>
          </a:xfrm>
          <a:prstGeom prst="rect">
            <a:avLst/>
          </a:prstGeom>
        </p:spPr>
      </p:pic>
      <p:pic>
        <p:nvPicPr>
          <p:cNvPr id="8" name="图片 7"/>
          <p:cNvPicPr>
            <a:picLocks noChangeAspect="1"/>
          </p:cNvPicPr>
          <p:nvPr/>
        </p:nvPicPr>
        <p:blipFill>
          <a:blip r:embed="rId3"/>
          <a:stretch>
            <a:fillRect/>
          </a:stretch>
        </p:blipFill>
        <p:spPr>
          <a:xfrm>
            <a:off x="6888480" y="3087370"/>
            <a:ext cx="4688840" cy="3448685"/>
          </a:xfrm>
          <a:prstGeom prst="rect">
            <a:avLst/>
          </a:prstGeom>
          <a:effectLst>
            <a:softEdge rad="63500"/>
          </a:effectLst>
        </p:spPr>
      </p:pic>
      <p:pic>
        <p:nvPicPr>
          <p:cNvPr id="9" name="图片 8" descr="C:/Users/86189/Desktop/6cbe14800c62d4e5cb5f3c7f4058f5c.png6cbe14800c62d4e5cb5f3c7f4058f5c"/>
          <p:cNvPicPr>
            <a:picLocks noChangeAspect="1"/>
          </p:cNvPicPr>
          <p:nvPr/>
        </p:nvPicPr>
        <p:blipFill>
          <a:blip r:embed="rId4"/>
          <a:srcRect l="-2536" t="-2901" r="35450" b="2901"/>
          <a:stretch>
            <a:fillRect/>
          </a:stretch>
        </p:blipFill>
        <p:spPr>
          <a:xfrm>
            <a:off x="-35560" y="692785"/>
            <a:ext cx="6924040" cy="5881370"/>
          </a:xfrm>
          <a:prstGeom prst="rect">
            <a:avLst/>
          </a:prstGeom>
          <a:effectLst>
            <a:softEdge rad="1270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4765"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scene3d>
              <a:camera prst="orthographicFront"/>
              <a:lightRig rig="threePt" dir="t"/>
            </a:scene3d>
          </a:bodyPr>
          <a:lstStyle/>
          <a:p>
            <a:pPr algn="ctr">
              <a:lnSpc>
                <a:spcPct val="110000"/>
              </a:lnSpc>
            </a:pPr>
            <a:endParaRPr kumimoji="1" lang="zh-CN" altLang="en-US">
              <a:gradFill>
                <a:gsLst>
                  <a:gs pos="4000">
                    <a:srgbClr val="F1C1D7"/>
                  </a:gs>
                  <a:gs pos="100000">
                    <a:srgbClr val="9C6DFE"/>
                  </a:gs>
                </a:gsLst>
                <a:path path="circle">
                  <a:fillToRect r="100000" b="100000"/>
                </a:path>
                <a:tileRect l="-100000" t="-100000"/>
              </a:gradFill>
              <a:effectLst>
                <a:reflection blurRad="6350" stA="53000" endA="300" endPos="35500" dir="5400000" sy="-90000" algn="bl" rotWithShape="0"/>
              </a:effectLst>
            </a:endParaRPr>
          </a:p>
        </p:txBody>
      </p:sp>
      <p:grpSp>
        <p:nvGrpSpPr>
          <p:cNvPr id="5" name="组合 4"/>
          <p:cNvGrpSpPr/>
          <p:nvPr/>
        </p:nvGrpSpPr>
        <p:grpSpPr>
          <a:xfrm>
            <a:off x="5548630" y="1501775"/>
            <a:ext cx="895985" cy="196215"/>
            <a:chOff x="5840190" y="3053752"/>
            <a:chExt cx="385429" cy="88322"/>
          </a:xfrm>
        </p:grpSpPr>
        <p:sp>
          <p:nvSpPr>
            <p:cNvPr id="6" name="标题 1"/>
            <p:cNvSpPr txBox="1"/>
            <p:nvPr/>
          </p:nvSpPr>
          <p:spPr>
            <a:xfrm>
              <a:off x="6137297" y="3053752"/>
              <a:ext cx="88322" cy="88322"/>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988744" y="3053752"/>
              <a:ext cx="88322" cy="88322"/>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840190" y="3053752"/>
              <a:ext cx="88322" cy="88322"/>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9" name="标题 1"/>
          <p:cNvSpPr txBox="1"/>
          <p:nvPr/>
        </p:nvSpPr>
        <p:spPr>
          <a:xfrm rot="5400000">
            <a:off x="9736121" y="4445449"/>
            <a:ext cx="3377303" cy="3377304"/>
          </a:xfrm>
          <a:custGeom>
            <a:avLst/>
            <a:gdLst>
              <a:gd name="connsiteX0" fmla="*/ 0 w 1272540"/>
              <a:gd name="connsiteY0" fmla="*/ 636270 h 1272540"/>
              <a:gd name="connsiteX1" fmla="*/ 152400 w 1272540"/>
              <a:gd name="connsiteY1" fmla="*/ 483870 h 1272540"/>
              <a:gd name="connsiteX2" fmla="*/ 483870 w 1272540"/>
              <a:gd name="connsiteY2" fmla="*/ 483870 h 1272540"/>
              <a:gd name="connsiteX3" fmla="*/ 483870 w 1272540"/>
              <a:gd name="connsiteY3" fmla="*/ 152400 h 1272540"/>
              <a:gd name="connsiteX4" fmla="*/ 636270 w 1272540"/>
              <a:gd name="connsiteY4" fmla="*/ 0 h 1272540"/>
              <a:gd name="connsiteX5" fmla="*/ 788670 w 1272540"/>
              <a:gd name="connsiteY5" fmla="*/ 152400 h 1272540"/>
              <a:gd name="connsiteX6" fmla="*/ 788670 w 1272540"/>
              <a:gd name="connsiteY6" fmla="*/ 483870 h 1272540"/>
              <a:gd name="connsiteX7" fmla="*/ 1120140 w 1272540"/>
              <a:gd name="connsiteY7" fmla="*/ 483870 h 1272540"/>
              <a:gd name="connsiteX8" fmla="*/ 1272540 w 1272540"/>
              <a:gd name="connsiteY8" fmla="*/ 636270 h 1272540"/>
              <a:gd name="connsiteX9" fmla="*/ 1120140 w 1272540"/>
              <a:gd name="connsiteY9" fmla="*/ 788670 h 1272540"/>
              <a:gd name="connsiteX10" fmla="*/ 788670 w 1272540"/>
              <a:gd name="connsiteY10" fmla="*/ 788670 h 1272540"/>
              <a:gd name="connsiteX11" fmla="*/ 788670 w 1272540"/>
              <a:gd name="connsiteY11" fmla="*/ 1120140 h 1272540"/>
              <a:gd name="connsiteX12" fmla="*/ 636270 w 1272540"/>
              <a:gd name="connsiteY12" fmla="*/ 1272540 h 1272540"/>
              <a:gd name="connsiteX13" fmla="*/ 483870 w 1272540"/>
              <a:gd name="connsiteY13" fmla="*/ 1120140 h 1272540"/>
              <a:gd name="connsiteX14" fmla="*/ 483870 w 1272540"/>
              <a:gd name="connsiteY14" fmla="*/ 788670 h 1272540"/>
              <a:gd name="connsiteX15" fmla="*/ 152400 w 1272540"/>
              <a:gd name="connsiteY15" fmla="*/ 788670 h 1272540"/>
              <a:gd name="connsiteX16" fmla="*/ 0 w 1272540"/>
              <a:gd name="connsiteY16" fmla="*/ 636270 h 1272540"/>
            </a:gdLst>
            <a:ahLst/>
            <a:cxnLst/>
            <a:rect l="l" t="t" r="r" b="b"/>
            <a:pathLst>
              <a:path w="1272540" h="1272540">
                <a:moveTo>
                  <a:pt x="0" y="636270"/>
                </a:moveTo>
                <a:cubicBezTo>
                  <a:pt x="0" y="552102"/>
                  <a:pt x="68232" y="483870"/>
                  <a:pt x="152400" y="483870"/>
                </a:cubicBezTo>
                <a:lnTo>
                  <a:pt x="483870" y="483870"/>
                </a:lnTo>
                <a:lnTo>
                  <a:pt x="483870" y="152400"/>
                </a:lnTo>
                <a:cubicBezTo>
                  <a:pt x="483870" y="68232"/>
                  <a:pt x="552102" y="0"/>
                  <a:pt x="636270" y="0"/>
                </a:cubicBezTo>
                <a:cubicBezTo>
                  <a:pt x="720438" y="0"/>
                  <a:pt x="788670" y="68232"/>
                  <a:pt x="788670" y="152400"/>
                </a:cubicBezTo>
                <a:lnTo>
                  <a:pt x="788670" y="483870"/>
                </a:lnTo>
                <a:lnTo>
                  <a:pt x="1120140" y="483870"/>
                </a:lnTo>
                <a:cubicBezTo>
                  <a:pt x="1204308" y="483870"/>
                  <a:pt x="1272540" y="552102"/>
                  <a:pt x="1272540" y="636270"/>
                </a:cubicBezTo>
                <a:cubicBezTo>
                  <a:pt x="1272540" y="720438"/>
                  <a:pt x="1204308" y="788670"/>
                  <a:pt x="1120140" y="788670"/>
                </a:cubicBezTo>
                <a:lnTo>
                  <a:pt x="788670" y="788670"/>
                </a:lnTo>
                <a:lnTo>
                  <a:pt x="788670" y="1120140"/>
                </a:lnTo>
                <a:cubicBezTo>
                  <a:pt x="788670" y="1204308"/>
                  <a:pt x="720438" y="1272540"/>
                  <a:pt x="636270" y="1272540"/>
                </a:cubicBezTo>
                <a:cubicBezTo>
                  <a:pt x="552102" y="1272540"/>
                  <a:pt x="483870" y="1204308"/>
                  <a:pt x="483870" y="1120140"/>
                </a:cubicBezTo>
                <a:lnTo>
                  <a:pt x="483870" y="788670"/>
                </a:lnTo>
                <a:lnTo>
                  <a:pt x="152400" y="788670"/>
                </a:lnTo>
                <a:cubicBezTo>
                  <a:pt x="68232" y="788670"/>
                  <a:pt x="0" y="720438"/>
                  <a:pt x="0" y="636270"/>
                </a:cubicBezTo>
                <a:close/>
              </a:path>
            </a:pathLst>
          </a:custGeom>
          <a:solidFill>
            <a:schemeClr val="accent1">
              <a:lumMod val="20000"/>
              <a:lumOff val="80000"/>
              <a:alpha val="24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0401" y="3720352"/>
            <a:ext cx="1000312" cy="2104466"/>
          </a:xfrm>
          <a:prstGeom prst="roundRect">
            <a:avLst>
              <a:gd name="adj" fmla="val 6452"/>
            </a:avLst>
          </a:prstGeom>
          <a:gradFill>
            <a:gsLst>
              <a:gs pos="0">
                <a:schemeClr val="accent1">
                  <a:lumMod val="60000"/>
                  <a:lumOff val="4000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4183529" y="1501589"/>
            <a:ext cx="1000312" cy="2104466"/>
          </a:xfrm>
          <a:prstGeom prst="roundRect">
            <a:avLst>
              <a:gd name="adj" fmla="val 6452"/>
            </a:avLst>
          </a:prstGeom>
          <a:gradFill>
            <a:gsLst>
              <a:gs pos="0">
                <a:schemeClr val="accent1">
                  <a:lumMod val="60000"/>
                  <a:lumOff val="4000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2" name="图片 11"/>
          <p:cNvPicPr>
            <a:picLocks noChangeAspect="1"/>
          </p:cNvPicPr>
          <p:nvPr/>
        </p:nvPicPr>
        <p:blipFill>
          <a:blip r:embed="rId1">
            <a:alphaModFix amt="100000"/>
          </a:blip>
          <a:srcRect l="4699" r="4699"/>
          <a:stretch>
            <a:fillRect/>
          </a:stretch>
        </p:blipFill>
        <p:spPr>
          <a:xfrm>
            <a:off x="660401" y="1501589"/>
            <a:ext cx="3402106" cy="2104466"/>
          </a:xfrm>
          <a:custGeom>
            <a:avLst/>
            <a:gdLst/>
            <a:ahLst/>
            <a:cxnLst/>
            <a:rect l="l" t="t" r="r" b="b"/>
            <a:pathLst>
              <a:path w="3402106" h="2104466">
                <a:moveTo>
                  <a:pt x="135780" y="0"/>
                </a:moveTo>
                <a:lnTo>
                  <a:pt x="3266326" y="0"/>
                </a:lnTo>
                <a:cubicBezTo>
                  <a:pt x="3341315" y="0"/>
                  <a:pt x="3402106" y="60791"/>
                  <a:pt x="3402106" y="135780"/>
                </a:cubicBezTo>
                <a:lnTo>
                  <a:pt x="3402106" y="1968686"/>
                </a:lnTo>
                <a:cubicBezTo>
                  <a:pt x="3402106" y="2043675"/>
                  <a:pt x="3341315" y="2104466"/>
                  <a:pt x="3266326" y="2104466"/>
                </a:cubicBezTo>
                <a:lnTo>
                  <a:pt x="135780" y="2104466"/>
                </a:lnTo>
                <a:cubicBezTo>
                  <a:pt x="60791" y="2104466"/>
                  <a:pt x="0" y="2043675"/>
                  <a:pt x="0" y="1968686"/>
                </a:cubicBezTo>
                <a:lnTo>
                  <a:pt x="0" y="135780"/>
                </a:lnTo>
                <a:cubicBezTo>
                  <a:pt x="0" y="60791"/>
                  <a:pt x="60791" y="0"/>
                  <a:pt x="135780" y="0"/>
                </a:cubicBezTo>
                <a:close/>
              </a:path>
            </a:pathLst>
          </a:custGeom>
          <a:noFill/>
          <a:ln>
            <a:noFill/>
          </a:ln>
        </p:spPr>
      </p:pic>
      <p:pic>
        <p:nvPicPr>
          <p:cNvPr id="13" name="图片 12"/>
          <p:cNvPicPr>
            <a:picLocks noChangeAspect="1"/>
          </p:cNvPicPr>
          <p:nvPr/>
        </p:nvPicPr>
        <p:blipFill>
          <a:blip r:embed="rId2">
            <a:alphaModFix amt="100000"/>
          </a:blip>
          <a:srcRect l="4699" r="4699"/>
          <a:stretch>
            <a:fillRect/>
          </a:stretch>
        </p:blipFill>
        <p:spPr>
          <a:xfrm>
            <a:off x="1781735" y="3720352"/>
            <a:ext cx="3402106" cy="2104466"/>
          </a:xfrm>
          <a:custGeom>
            <a:avLst/>
            <a:gdLst/>
            <a:ahLst/>
            <a:cxnLst/>
            <a:rect l="l" t="t" r="r" b="b"/>
            <a:pathLst>
              <a:path w="3402106" h="2104466">
                <a:moveTo>
                  <a:pt x="135780" y="0"/>
                </a:moveTo>
                <a:lnTo>
                  <a:pt x="3266326" y="0"/>
                </a:lnTo>
                <a:cubicBezTo>
                  <a:pt x="3341315" y="0"/>
                  <a:pt x="3402106" y="60791"/>
                  <a:pt x="3402106" y="135780"/>
                </a:cubicBezTo>
                <a:lnTo>
                  <a:pt x="3402106" y="1968686"/>
                </a:lnTo>
                <a:cubicBezTo>
                  <a:pt x="3402106" y="2043675"/>
                  <a:pt x="3341315" y="2104466"/>
                  <a:pt x="3266326" y="2104466"/>
                </a:cubicBezTo>
                <a:lnTo>
                  <a:pt x="135780" y="2104466"/>
                </a:lnTo>
                <a:cubicBezTo>
                  <a:pt x="60791" y="2104466"/>
                  <a:pt x="0" y="2043675"/>
                  <a:pt x="0" y="1968686"/>
                </a:cubicBezTo>
                <a:lnTo>
                  <a:pt x="0" y="135780"/>
                </a:lnTo>
                <a:cubicBezTo>
                  <a:pt x="0" y="60791"/>
                  <a:pt x="60791" y="0"/>
                  <a:pt x="135780" y="0"/>
                </a:cubicBezTo>
                <a:close/>
              </a:path>
            </a:pathLst>
          </a:custGeom>
          <a:noFill/>
          <a:ln>
            <a:noFill/>
          </a:ln>
        </p:spPr>
      </p:pic>
      <p:sp>
        <p:nvSpPr>
          <p:cNvPr id="14" name="标题 1"/>
          <p:cNvSpPr txBox="1"/>
          <p:nvPr/>
        </p:nvSpPr>
        <p:spPr>
          <a:xfrm>
            <a:off x="4491398" y="2379492"/>
            <a:ext cx="384575" cy="348661"/>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980415" y="4598254"/>
            <a:ext cx="360284" cy="34866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766895" y="438925"/>
            <a:ext cx="10671175" cy="468000"/>
          </a:xfrm>
          <a:prstGeom prst="rect">
            <a:avLst/>
          </a:prstGeom>
          <a:noFill/>
          <a:ln>
            <a:noFill/>
          </a:ln>
        </p:spPr>
        <p:txBody>
          <a:bodyPr vert="horz" wrap="square" lIns="0" tIns="0" rIns="0" bIns="0" rtlCol="0" anchor="ctr"/>
          <a:lstStyle/>
          <a:p>
            <a:pPr algn="l">
              <a:lnSpc>
                <a:spcPct val="110000"/>
              </a:lnSpc>
            </a:pPr>
            <a:r>
              <a:rPr kumimoji="1" lang="zh-CN" altLang="en-US" sz="3600">
                <a:ln w="12700">
                  <a:noFill/>
                </a:ln>
                <a:solidFill>
                  <a:schemeClr val="tx1">
                    <a:alpha val="100000"/>
                  </a:schemeClr>
                </a:solidFill>
                <a:latin typeface="华文中宋" panose="02010600040101010101" charset="-122"/>
                <a:ea typeface="华文中宋" panose="02010600040101010101" charset="-122"/>
                <a:cs typeface="华文中宋" panose="02010600040101010101" charset="-122"/>
                <a:sym typeface="+mn-ea"/>
              </a:rPr>
              <a:t>利用</a:t>
            </a:r>
            <a:r>
              <a:rPr kumimoji="1" lang="en-US" altLang="zh-CN" sz="36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sym typeface="+mn-ea"/>
              </a:rPr>
              <a:t>spacy</a:t>
            </a:r>
            <a:r>
              <a:rPr kumimoji="1" lang="zh-CN" altLang="en-US" sz="3600">
                <a:ln w="12700">
                  <a:noFill/>
                </a:ln>
                <a:solidFill>
                  <a:schemeClr val="tx1">
                    <a:alpha val="100000"/>
                  </a:schemeClr>
                </a:solidFill>
                <a:latin typeface="华文中宋" panose="02010600040101010101" charset="-122"/>
                <a:ea typeface="华文中宋" panose="02010600040101010101" charset="-122"/>
                <a:cs typeface="华文中宋" panose="02010600040101010101" charset="-122"/>
                <a:sym typeface="+mn-ea"/>
              </a:rPr>
              <a:t>进行</a:t>
            </a:r>
            <a:r>
              <a:rPr lang="zh-CN" altLang="en-US" sz="360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关键词提取</a:t>
            </a:r>
            <a:r>
              <a:rPr kumimoji="1" lang="zh-CN" altLang="en-US" sz="3600">
                <a:ln w="12700">
                  <a:noFill/>
                </a:ln>
                <a:solidFill>
                  <a:schemeClr val="tx1">
                    <a:alpha val="100000"/>
                  </a:schemeClr>
                </a:solidFill>
                <a:latin typeface="华文中宋" panose="02010600040101010101" charset="-122"/>
                <a:ea typeface="华文中宋" panose="02010600040101010101" charset="-122"/>
                <a:cs typeface="华文中宋" panose="02010600040101010101" charset="-122"/>
                <a:sym typeface="+mn-ea"/>
              </a:rPr>
              <a:t>并过滤重要内容</a:t>
            </a:r>
            <a:endParaRPr kumimoji="1" lang="zh-CN" altLang="en-US" sz="3600">
              <a:ln w="12700">
                <a:noFill/>
              </a:ln>
              <a:solidFill>
                <a:schemeClr val="tx1">
                  <a:alpha val="100000"/>
                </a:schemeClr>
              </a:solidFill>
              <a:latin typeface="华文中宋" panose="02010600040101010101" charset="-122"/>
              <a:ea typeface="华文中宋" panose="02010600040101010101" charset="-122"/>
              <a:cs typeface="华文中宋" panose="02010600040101010101" charset="-122"/>
              <a:sym typeface="+mn-ea"/>
            </a:endParaRPr>
          </a:p>
        </p:txBody>
      </p:sp>
      <p:grpSp>
        <p:nvGrpSpPr>
          <p:cNvPr id="17" name="组合 16"/>
          <p:cNvGrpSpPr/>
          <p:nvPr/>
        </p:nvGrpSpPr>
        <p:grpSpPr>
          <a:xfrm>
            <a:off x="149860" y="487680"/>
            <a:ext cx="510540" cy="419100"/>
            <a:chOff x="149860" y="487680"/>
            <a:chExt cx="510540" cy="419100"/>
          </a:xfrm>
        </p:grpSpPr>
        <p:sp>
          <p:nvSpPr>
            <p:cNvPr id="18"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pic>
        <p:nvPicPr>
          <p:cNvPr id="21" name="图片 2"/>
          <p:cNvPicPr>
            <a:picLocks noChangeAspect="1"/>
          </p:cNvPicPr>
          <p:nvPr/>
        </p:nvPicPr>
        <p:blipFill>
          <a:blip r:embed="rId3"/>
          <a:stretch>
            <a:fillRect/>
          </a:stretch>
        </p:blipFill>
        <p:spPr>
          <a:xfrm>
            <a:off x="5591810" y="1916430"/>
            <a:ext cx="5941695" cy="2429510"/>
          </a:xfrm>
          <a:prstGeom prst="rect">
            <a:avLst/>
          </a:prstGeom>
          <a:noFill/>
          <a:ln w="63500">
            <a:gradFill>
              <a:gsLst>
                <a:gs pos="0">
                  <a:schemeClr val="accent1">
                    <a:lumMod val="5000"/>
                    <a:lumOff val="95000"/>
                  </a:schemeClr>
                </a:gs>
                <a:gs pos="82000">
                  <a:schemeClr val="accent1">
                    <a:lumMod val="45000"/>
                    <a:lumOff val="55000"/>
                  </a:schemeClr>
                </a:gs>
                <a:gs pos="100000">
                  <a:schemeClr val="accent1">
                    <a:lumMod val="75000"/>
                    <a:lumOff val="25000"/>
                  </a:schemeClr>
                </a:gs>
                <a:gs pos="100000">
                  <a:schemeClr val="accent1">
                    <a:lumMod val="30000"/>
                    <a:lumOff val="70000"/>
                  </a:schemeClr>
                </a:gs>
              </a:gsLst>
              <a:lin ang="5340000" scaled="0"/>
            </a:gradFill>
          </a:ln>
        </p:spPr>
      </p:pic>
      <p:pic>
        <p:nvPicPr>
          <p:cNvPr id="22" name="图片 6" descr="bc5f4f194437f21df3fdee5de5b9596"/>
          <p:cNvPicPr>
            <a:picLocks noChangeAspect="1"/>
          </p:cNvPicPr>
          <p:nvPr/>
        </p:nvPicPr>
        <p:blipFill>
          <a:blip r:embed="rId4"/>
          <a:stretch>
            <a:fillRect/>
          </a:stretch>
        </p:blipFill>
        <p:spPr>
          <a:xfrm>
            <a:off x="5542280" y="4564380"/>
            <a:ext cx="5991225" cy="1209040"/>
          </a:xfrm>
          <a:prstGeom prst="rect">
            <a:avLst/>
          </a:prstGeom>
          <a:ln w="63500">
            <a:gradFill>
              <a:gsLst>
                <a:gs pos="0">
                  <a:schemeClr val="accent1">
                    <a:lumMod val="5000"/>
                    <a:lumOff val="95000"/>
                  </a:schemeClr>
                </a:gs>
                <a:gs pos="82000">
                  <a:schemeClr val="accent1">
                    <a:lumMod val="45000"/>
                    <a:lumOff val="55000"/>
                  </a:schemeClr>
                </a:gs>
                <a:gs pos="100000">
                  <a:schemeClr val="accent1">
                    <a:lumMod val="75000"/>
                    <a:lumOff val="25000"/>
                  </a:schemeClr>
                </a:gs>
                <a:gs pos="100000">
                  <a:schemeClr val="accent1">
                    <a:lumMod val="30000"/>
                    <a:lumOff val="70000"/>
                  </a:schemeClr>
                </a:gs>
              </a:gsLst>
              <a:lin ang="5400000" scaled="1"/>
            </a:gra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4445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C:/Users/86189/Desktop/5469b7bb45a2ad6e25ec3e29e6e85fc.png5469b7bb45a2ad6e25ec3e29e6e85fc"/>
          <p:cNvPicPr>
            <a:picLocks noChangeAspect="1"/>
          </p:cNvPicPr>
          <p:nvPr/>
        </p:nvPicPr>
        <p:blipFill>
          <a:blip r:embed="rId1">
            <a:alphaModFix amt="100000"/>
          </a:blip>
          <a:srcRect t="499" b="499"/>
          <a:stretch>
            <a:fillRect/>
          </a:stretch>
        </p:blipFill>
        <p:spPr>
          <a:xfrm>
            <a:off x="5899785" y="1430020"/>
            <a:ext cx="6073140" cy="3055620"/>
          </a:xfrm>
          <a:custGeom>
            <a:avLst/>
            <a:gdLst/>
            <a:ahLst/>
            <a:cxnLst/>
            <a:rect l="l" t="t" r="r" b="b"/>
            <a:pathLst>
              <a:path w="2823580" h="5003800">
                <a:moveTo>
                  <a:pt x="217698" y="0"/>
                </a:moveTo>
                <a:lnTo>
                  <a:pt x="2605882" y="0"/>
                </a:lnTo>
                <a:cubicBezTo>
                  <a:pt x="2726113" y="0"/>
                  <a:pt x="2823580" y="97467"/>
                  <a:pt x="2823580" y="217698"/>
                </a:cubicBezTo>
                <a:lnTo>
                  <a:pt x="2823580" y="4786102"/>
                </a:lnTo>
                <a:cubicBezTo>
                  <a:pt x="2823580" y="4906333"/>
                  <a:pt x="2726113" y="5003800"/>
                  <a:pt x="2605882" y="5003800"/>
                </a:cubicBezTo>
                <a:lnTo>
                  <a:pt x="217698" y="5003800"/>
                </a:lnTo>
                <a:cubicBezTo>
                  <a:pt x="97467" y="5003800"/>
                  <a:pt x="0" y="4906333"/>
                  <a:pt x="0" y="4786102"/>
                </a:cubicBezTo>
                <a:lnTo>
                  <a:pt x="0" y="217698"/>
                </a:lnTo>
                <a:cubicBezTo>
                  <a:pt x="0" y="97467"/>
                  <a:pt x="97467" y="0"/>
                  <a:pt x="217698" y="0"/>
                </a:cubicBezTo>
                <a:close/>
              </a:path>
            </a:pathLst>
          </a:custGeom>
          <a:noFill/>
          <a:ln>
            <a:noFill/>
          </a:ln>
        </p:spPr>
      </p:pic>
      <p:cxnSp>
        <p:nvCxnSpPr>
          <p:cNvPr id="9" name="标题 1"/>
          <p:cNvCxnSpPr/>
          <p:nvPr/>
        </p:nvCxnSpPr>
        <p:spPr>
          <a:xfrm flipH="1">
            <a:off x="6600403" y="5394242"/>
            <a:ext cx="2401575" cy="0"/>
          </a:xfrm>
          <a:prstGeom prst="line">
            <a:avLst/>
          </a:prstGeom>
          <a:noFill/>
          <a:ln w="76200" cap="rnd">
            <a:gradFill>
              <a:gsLst>
                <a:gs pos="20000">
                  <a:schemeClr val="accent1">
                    <a:lumMod val="40000"/>
                    <a:lumOff val="60000"/>
                  </a:schemeClr>
                </a:gs>
                <a:gs pos="100000">
                  <a:schemeClr val="bg1">
                    <a:lumMod val="95000"/>
                    <a:alpha val="0"/>
                  </a:schemeClr>
                </a:gs>
              </a:gsLst>
              <a:lin ang="12000000" scaled="0"/>
            </a:gradFill>
            <a:round/>
          </a:ln>
        </p:spPr>
      </p:cxnSp>
      <p:sp>
        <p:nvSpPr>
          <p:cNvPr id="12" name="标题 1"/>
          <p:cNvSpPr txBox="1"/>
          <p:nvPr/>
        </p:nvSpPr>
        <p:spPr>
          <a:xfrm>
            <a:off x="6532880" y="4624705"/>
            <a:ext cx="3813175" cy="1283335"/>
          </a:xfrm>
          <a:prstGeom prst="rect">
            <a:avLst/>
          </a:prstGeom>
          <a:noFill/>
          <a:ln>
            <a:noFill/>
          </a:ln>
        </p:spPr>
        <p:txBody>
          <a:bodyPr vert="horz" wrap="square" lIns="0" tIns="0" rIns="0" bIns="0" rtlCol="0" anchor="t"/>
          <a:lstStyle/>
          <a:p>
            <a:pPr algn="just">
              <a:lnSpc>
                <a:spcPct val="130000"/>
              </a:lnSpc>
            </a:pPr>
            <a:r>
              <a:rPr kumimoji="1" lang="en-US" altLang="zh-CN" sz="2400">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绘制评论情绪分布的</a:t>
            </a:r>
            <a:r>
              <a:rPr kumimoji="1" lang="zh-CN" altLang="en-US" sz="2400">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聚类图</a:t>
            </a:r>
            <a:endParaRPr kumimoji="1" lang="zh-CN" altLang="en-US" sz="2400">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5" name="标题 1"/>
          <p:cNvSpPr txBox="1"/>
          <p:nvPr/>
        </p:nvSpPr>
        <p:spPr>
          <a:xfrm>
            <a:off x="78721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华文中宋" panose="02010600040101010101" charset="-122"/>
                <a:ea typeface="华文中宋" panose="02010600040101010101" charset="-122"/>
                <a:cs typeface="Source Han Sans CN Bold" panose="020B0800000000000000" charset="-122"/>
              </a:rPr>
              <a:t>数据可视化</a:t>
            </a:r>
            <a:endParaRPr kumimoji="1" lang="en-US" altLang="zh-CN" sz="3200">
              <a:ln w="12700">
                <a:noFill/>
              </a:ln>
              <a:solidFill>
                <a:srgbClr val="262626">
                  <a:alpha val="100000"/>
                </a:srgbClr>
              </a:solidFill>
              <a:latin typeface="华文中宋" panose="02010600040101010101" charset="-122"/>
              <a:ea typeface="华文中宋" panose="02010600040101010101" charset="-122"/>
              <a:cs typeface="Source Han Sans CN Bold" panose="020B0800000000000000" charset="-122"/>
            </a:endParaRPr>
          </a:p>
        </p:txBody>
      </p:sp>
      <p:grpSp>
        <p:nvGrpSpPr>
          <p:cNvPr id="16" name="组合 15"/>
          <p:cNvGrpSpPr/>
          <p:nvPr/>
        </p:nvGrpSpPr>
        <p:grpSpPr>
          <a:xfrm>
            <a:off x="149860" y="487680"/>
            <a:ext cx="510540" cy="419100"/>
            <a:chOff x="149860" y="487680"/>
            <a:chExt cx="510540" cy="419100"/>
          </a:xfrm>
        </p:grpSpPr>
        <p:sp>
          <p:nvSpPr>
            <p:cNvPr id="17"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
        <p:nvSpPr>
          <p:cNvPr id="87" name="文本框 86"/>
          <p:cNvSpPr txBox="1"/>
          <p:nvPr/>
        </p:nvSpPr>
        <p:spPr>
          <a:xfrm>
            <a:off x="263525" y="4624705"/>
            <a:ext cx="4681220" cy="979805"/>
          </a:xfrm>
          <a:prstGeom prst="rect">
            <a:avLst/>
          </a:prstGeom>
          <a:noFill/>
        </p:spPr>
        <p:txBody>
          <a:bodyPr wrap="square" rtlCol="0">
            <a:noAutofit/>
            <a:scene3d>
              <a:camera prst="orthographicFront"/>
              <a:lightRig rig="threePt" dir="t"/>
            </a:scene3d>
          </a:bodyPr>
          <a:p>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sym typeface="+mn-ea"/>
              </a:rPr>
              <a:t>按照关键词统计数据做出词云图</a:t>
            </a:r>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a:p>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pic>
        <p:nvPicPr>
          <p:cNvPr id="88" name="图片 87"/>
          <p:cNvPicPr>
            <a:picLocks noChangeAspect="1"/>
          </p:cNvPicPr>
          <p:nvPr/>
        </p:nvPicPr>
        <p:blipFill>
          <a:blip r:embed="rId2"/>
          <a:srcRect l="716" r="42328" b="45279"/>
          <a:stretch>
            <a:fillRect/>
          </a:stretch>
        </p:blipFill>
        <p:spPr>
          <a:xfrm>
            <a:off x="335915" y="1513840"/>
            <a:ext cx="5114290" cy="2972435"/>
          </a:xfrm>
          <a:prstGeom prst="rect">
            <a:avLst/>
          </a:prstGeom>
          <a:effectLst>
            <a:softEdge rad="63500"/>
          </a:effectLst>
        </p:spPr>
      </p:pic>
      <p:cxnSp>
        <p:nvCxnSpPr>
          <p:cNvPr id="90" name="标题 1"/>
          <p:cNvCxnSpPr/>
          <p:nvPr/>
        </p:nvCxnSpPr>
        <p:spPr>
          <a:xfrm flipH="1">
            <a:off x="407883" y="5399957"/>
            <a:ext cx="2401575" cy="0"/>
          </a:xfrm>
          <a:prstGeom prst="line">
            <a:avLst/>
          </a:prstGeom>
          <a:noFill/>
          <a:ln w="76200" cap="rnd">
            <a:gradFill>
              <a:gsLst>
                <a:gs pos="20000">
                  <a:schemeClr val="accent1">
                    <a:lumMod val="40000"/>
                    <a:lumOff val="60000"/>
                  </a:schemeClr>
                </a:gs>
                <a:gs pos="100000">
                  <a:schemeClr val="bg1">
                    <a:lumMod val="95000"/>
                    <a:alpha val="0"/>
                  </a:schemeClr>
                </a:gs>
              </a:gsLst>
              <a:lin ang="12000000" scaled="0"/>
            </a:gradFill>
            <a:round/>
          </a:ln>
        </p:spPr>
      </p:cxnSp>
      <p:sp>
        <p:nvSpPr>
          <p:cNvPr id="104" name="燕尾形箭头 103"/>
          <p:cNvSpPr/>
          <p:nvPr>
            <p:custDataLst>
              <p:tags r:id="rId3"/>
            </p:custDataLst>
          </p:nvPr>
        </p:nvSpPr>
        <p:spPr>
          <a:xfrm>
            <a:off x="4872355" y="2636520"/>
            <a:ext cx="1605280" cy="1035050"/>
          </a:xfrm>
          <a:prstGeom prst="notchedRightArrow">
            <a:avLst/>
          </a:prstGeom>
          <a:gradFill>
            <a:gsLst>
              <a:gs pos="16000">
                <a:schemeClr val="accent2">
                  <a:lumMod val="60000"/>
                  <a:lumOff val="40000"/>
                  <a:alpha val="100000"/>
                </a:schemeClr>
              </a:gs>
              <a:gs pos="100000">
                <a:schemeClr val="accent2">
                  <a:alpha val="100000"/>
                </a:schemeClr>
              </a:gs>
            </a:gsLst>
            <a:lin ang="2700000" scaled="0"/>
          </a:gradFill>
          <a:ln>
            <a:noFill/>
          </a:ln>
          <a:effectLst>
            <a:outerShdw blurRad="63500" dist="635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44145" tIns="71755" rIns="71755" bIns="361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b="1">
                <a:solidFill>
                  <a:schemeClr val="bg2"/>
                </a:solidFill>
                <a:effectLst>
                  <a:innerShdw blurRad="63500" dist="50800" dir="13500000">
                    <a:srgbClr val="000000">
                      <a:alpha val="50000"/>
                    </a:srgbClr>
                  </a:innerShdw>
                </a:effectLst>
                <a:latin typeface="华文中宋" panose="02010600040101010101" charset="-122"/>
                <a:ea typeface="华文中宋" panose="02010600040101010101" charset="-122"/>
                <a:cs typeface="+mn-ea"/>
                <a:sym typeface="+mn-ea"/>
              </a:rPr>
              <a:t>可视化</a:t>
            </a:r>
            <a:endParaRPr lang="zh-CN" altLang="en-US" b="1">
              <a:solidFill>
                <a:schemeClr val="bg2"/>
              </a:solidFill>
              <a:effectLst>
                <a:innerShdw blurRad="63500" dist="50800" dir="13500000">
                  <a:srgbClr val="000000">
                    <a:alpha val="50000"/>
                  </a:srgbClr>
                </a:innerShdw>
              </a:effectLst>
              <a:latin typeface="华文中宋" panose="02010600040101010101" charset="-122"/>
              <a:ea typeface="华文中宋" panose="02010600040101010101" charset="-122"/>
              <a:cs typeface="+mn-ea"/>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044" y="-7183"/>
            <a:ext cx="12192000" cy="685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t="46539" b="12673"/>
          <a:stretch>
            <a:fillRect/>
          </a:stretch>
        </p:blipFill>
        <p:spPr>
          <a:xfrm>
            <a:off x="0" y="4070999"/>
            <a:ext cx="12192000" cy="2787001"/>
          </a:xfrm>
          <a:prstGeom prst="rect">
            <a:avLst/>
          </a:prstGeom>
          <a:noFill/>
          <a:ln>
            <a:noFill/>
          </a:ln>
        </p:spPr>
      </p:pic>
      <p:sp>
        <p:nvSpPr>
          <p:cNvPr id="4" name="标题 1"/>
          <p:cNvSpPr txBox="1"/>
          <p:nvPr/>
        </p:nvSpPr>
        <p:spPr>
          <a:xfrm>
            <a:off x="0" y="0"/>
            <a:ext cx="12192000" cy="6858000"/>
          </a:xfrm>
          <a:prstGeom prst="rect">
            <a:avLst/>
          </a:prstGeom>
          <a:gradFill>
            <a:gsLst>
              <a:gs pos="0">
                <a:schemeClr val="accent1">
                  <a:lumMod val="100000"/>
                  <a:alpha val="75000"/>
                </a:schemeClr>
              </a:gs>
              <a:gs pos="100000">
                <a:schemeClr val="accent1">
                  <a:lumMod val="75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2664395" y="5564352"/>
            <a:ext cx="1385520"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6" name="标题 1"/>
          <p:cNvSpPr txBox="1"/>
          <p:nvPr/>
        </p:nvSpPr>
        <p:spPr>
          <a:xfrm>
            <a:off x="8142083" y="5564352"/>
            <a:ext cx="1385522"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7" name="标题 1"/>
          <p:cNvSpPr txBox="1"/>
          <p:nvPr/>
        </p:nvSpPr>
        <p:spPr>
          <a:xfrm>
            <a:off x="2028667"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flipH="1">
            <a:off x="6473216"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2028667"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flipH="1" flipV="1">
            <a:off x="6064956"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5693274" y="1558504"/>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31478" y="1560621"/>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a:off x="1015253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5400000">
            <a:off x="993771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10903999"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10726466"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10126898"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9980177"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flipH="1">
            <a:off x="20865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flipH="1">
            <a:off x="42346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6200000" flipH="1">
            <a:off x="-542817"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6200000" flipH="1">
            <a:off x="-365284"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6200000" flipH="1">
            <a:off x="1211012"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H="1">
            <a:off x="1357733"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H="1">
            <a:off x="3683066"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3806743"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654843"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7531166"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4801519" y="7183"/>
            <a:ext cx="2390357" cy="3108181"/>
          </a:xfrm>
          <a:prstGeom prst="rect">
            <a:avLst/>
          </a:prstGeom>
          <a:noFill/>
          <a:ln>
            <a:noFill/>
          </a:ln>
        </p:spPr>
        <p:txBody>
          <a:bodyPr vert="horz" wrap="square" lIns="0" tIns="0" rIns="0" bIns="0" rtlCol="0" anchor="b"/>
          <a:lstStyle/>
          <a:p>
            <a:pPr algn="ctr">
              <a:lnSpc>
                <a:spcPct val="110000"/>
              </a:lnSpc>
            </a:pPr>
            <a:r>
              <a:rPr kumimoji="1" lang="en-US" altLang="zh-CN" sz="9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30" name="标题 1"/>
          <p:cNvSpPr txBox="1"/>
          <p:nvPr/>
        </p:nvSpPr>
        <p:spPr>
          <a:xfrm>
            <a:off x="2515102" y="3026759"/>
            <a:ext cx="7161796" cy="2020860"/>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数据分析</a:t>
            </a:r>
            <a:endParaRPr kumimoji="1" lang="zh-CN" altLang="en-US"/>
          </a:p>
        </p:txBody>
      </p:sp>
      <p:sp>
        <p:nvSpPr>
          <p:cNvPr id="34" name="矩形 33"/>
          <p:cNvSpPr/>
          <p:nvPr/>
        </p:nvSpPr>
        <p:spPr>
          <a:xfrm>
            <a:off x="4007485" y="5517515"/>
            <a:ext cx="4220210" cy="574675"/>
          </a:xfrm>
          <a:prstGeom prst="rect">
            <a:avLst/>
          </a:prstGeom>
          <a:noFill/>
          <a:ln>
            <a:noFill/>
          </a:ln>
        </p:spPr>
        <p:txBody>
          <a:bodyPr wrap="none" rtlCol="0" anchor="t">
            <a:noAutofit/>
          </a:bodyPr>
          <a:p>
            <a:pPr algn="ctr">
              <a:lnSpc>
                <a:spcPct val="110000"/>
              </a:lnSpc>
            </a:pPr>
            <a:r>
              <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rPr>
              <a:t>Data Analysis</a:t>
            </a:r>
            <a:endPar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1"/>
            </p:custDataLst>
          </p:nvPr>
        </p:nvSpPr>
        <p:spPr>
          <a:xfrm>
            <a:off x="1225362" y="3896874"/>
            <a:ext cx="5804088" cy="1112158"/>
          </a:xfrm>
          <a:prstGeom prst="rect">
            <a:avLst/>
          </a:prstGeom>
          <a:noFill/>
          <a:ln w="12700" cap="sq">
            <a:noFill/>
            <a:miter/>
          </a:ln>
        </p:spPr>
        <p:txBody>
          <a:bodyPr vert="horz" wrap="square" lIns="0" tIns="0" rIns="0" bIns="0" rtlCol="0" anchor="t"/>
          <a:lstStyle/>
          <a:p>
            <a:pPr algn="l">
              <a:lnSpc>
                <a:spcPct val="150000"/>
              </a:lnSpc>
            </a:pPr>
            <a:r>
              <a:rPr kumimoji="1" lang="en-US" altLang="zh-CN" sz="28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正则化表达</a:t>
            </a:r>
            <a:endParaRPr kumimoji="1" lang="en-US" altLang="zh-CN" sz="28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6" name="标题 1"/>
          <p:cNvSpPr txBox="1"/>
          <p:nvPr>
            <p:custDataLst>
              <p:tags r:id="rId2"/>
            </p:custDataLst>
          </p:nvPr>
        </p:nvSpPr>
        <p:spPr>
          <a:xfrm>
            <a:off x="536168" y="4041654"/>
            <a:ext cx="540000" cy="540000"/>
          </a:xfrm>
          <a:prstGeom prst="roundRect">
            <a:avLst>
              <a:gd name="adj" fmla="val 50000"/>
            </a:avLst>
          </a:prstGeom>
          <a:solidFill>
            <a:schemeClr val="accent1"/>
          </a:solidFill>
          <a:ln>
            <a:noFill/>
          </a:ln>
        </p:spPr>
        <p:txBody>
          <a:bodyPr vert="horz" wrap="non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L" panose="00020600040101010101" charset="-122"/>
                <a:ea typeface="OPPOSans L" panose="00020600040101010101" charset="-122"/>
                <a:cs typeface="OPPOSans L" panose="00020600040101010101" charset="-122"/>
              </a:rPr>
              <a:t>01</a:t>
            </a:r>
            <a:endParaRPr kumimoji="1" lang="zh-CN" altLang="en-US"/>
          </a:p>
        </p:txBody>
      </p:sp>
      <p:sp>
        <p:nvSpPr>
          <p:cNvPr id="7" name="标题 1"/>
          <p:cNvSpPr txBox="1"/>
          <p:nvPr/>
        </p:nvSpPr>
        <p:spPr>
          <a:xfrm>
            <a:off x="1228090" y="4821555"/>
            <a:ext cx="8900795" cy="1187450"/>
          </a:xfrm>
          <a:prstGeom prst="rect">
            <a:avLst/>
          </a:prstGeom>
          <a:noFill/>
          <a:ln w="12700" cap="sq">
            <a:noFill/>
            <a:miter/>
          </a:ln>
        </p:spPr>
        <p:txBody>
          <a:bodyPr vert="horz" wrap="square" lIns="0" tIns="0" rIns="0" bIns="0" rtlCol="0" anchor="t"/>
          <a:lstStyle/>
          <a:p>
            <a:pPr algn="l">
              <a:lnSpc>
                <a:spcPct val="150000"/>
              </a:lnSpc>
            </a:pPr>
            <a:r>
              <a:rPr kumimoji="1" lang="en-US" altLang="zh-CN" sz="2800">
                <a:ln w="12700">
                  <a:noFill/>
                </a:ln>
                <a:solidFill>
                  <a:srgbClr val="000000">
                    <a:alpha val="100000"/>
                  </a:srgbClr>
                </a:solidFill>
                <a:latin typeface="华文中宋" panose="02010600040101010101" charset="-122"/>
                <a:ea typeface="华文中宋" panose="02010600040101010101" charset="-122"/>
                <a:cs typeface="华文中宋" panose="02010600040101010101" charset="-122"/>
              </a:rPr>
              <a:t>使用情感分析模型</a:t>
            </a:r>
            <a:r>
              <a:rPr kumimoji="1" lang="en-US" altLang="zh-CN" sz="2800">
                <a:ln w="12700">
                  <a:noFill/>
                </a:ln>
                <a:solidFill>
                  <a:srgbClr val="000000">
                    <a:alpha val="100000"/>
                  </a:srgbClr>
                </a:solidFill>
                <a:latin typeface="华文中宋" panose="02010600040101010101" charset="-122"/>
                <a:ea typeface="华文中宋" panose="02010600040101010101" charset="-122"/>
                <a:cs typeface="华文中宋" panose="02010600040101010101" charset="-122"/>
              </a:rPr>
              <a:t>VADER对评论的情绪进行分类</a:t>
            </a:r>
            <a:r>
              <a:rPr kumimoji="1" lang="zh-CN" altLang="en-US" sz="2800">
                <a:ln w="12700">
                  <a:noFill/>
                </a:ln>
                <a:solidFill>
                  <a:srgbClr val="000000">
                    <a:alpha val="100000"/>
                  </a:srgbClr>
                </a:solidFill>
                <a:latin typeface="华文中宋" panose="02010600040101010101" charset="-122"/>
                <a:ea typeface="华文中宋" panose="02010600040101010101" charset="-122"/>
                <a:cs typeface="华文中宋" panose="02010600040101010101" charset="-122"/>
              </a:rPr>
              <a:t>进行情感分析，将评论分为积极（支持某候选人）、消极（反对候选人）和中立（未表态）</a:t>
            </a:r>
            <a:endParaRPr kumimoji="1" lang="en-US" altLang="zh-CN" sz="2800">
              <a:ln w="12700">
                <a:noFill/>
              </a:ln>
              <a:solidFill>
                <a:srgbClr val="000000">
                  <a:alpha val="100000"/>
                </a:srgbClr>
              </a:solidFill>
              <a:latin typeface="华文中宋" panose="02010600040101010101" charset="-122"/>
              <a:ea typeface="华文中宋" panose="02010600040101010101" charset="-122"/>
              <a:cs typeface="华文中宋" panose="02010600040101010101" charset="-122"/>
            </a:endParaRPr>
          </a:p>
        </p:txBody>
      </p:sp>
      <p:sp>
        <p:nvSpPr>
          <p:cNvPr id="8" name="标题 1"/>
          <p:cNvSpPr txBox="1"/>
          <p:nvPr>
            <p:custDataLst>
              <p:tags r:id="rId3"/>
            </p:custDataLst>
          </p:nvPr>
        </p:nvSpPr>
        <p:spPr>
          <a:xfrm>
            <a:off x="536168" y="4950399"/>
            <a:ext cx="540000" cy="540000"/>
          </a:xfrm>
          <a:prstGeom prst="roundRect">
            <a:avLst>
              <a:gd name="adj" fmla="val 50000"/>
            </a:avLst>
          </a:prstGeom>
          <a:solidFill>
            <a:schemeClr val="accent1"/>
          </a:solidFill>
          <a:ln>
            <a:noFill/>
          </a:ln>
        </p:spPr>
        <p:txBody>
          <a:bodyPr vert="horz" wrap="non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L" panose="00020600040101010101" charset="-122"/>
                <a:ea typeface="OPPOSans L" panose="00020600040101010101" charset="-122"/>
                <a:cs typeface="OPPOSans L" panose="00020600040101010101" charset="-122"/>
              </a:rPr>
              <a:t>02</a:t>
            </a:r>
            <a:endParaRPr kumimoji="1" lang="zh-CN" altLang="en-US"/>
          </a:p>
        </p:txBody>
      </p:sp>
      <p:sp>
        <p:nvSpPr>
          <p:cNvPr id="10" name="标题 1"/>
          <p:cNvSpPr txBox="1"/>
          <p:nvPr>
            <p:custDataLst>
              <p:tags r:id="rId4"/>
            </p:custDataLst>
          </p:nvPr>
        </p:nvSpPr>
        <p:spPr>
          <a:xfrm>
            <a:off x="301622" y="2615819"/>
            <a:ext cx="476250" cy="377952"/>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solidFill>
            <a:schemeClr val="accent1"/>
          </a:solidFill>
          <a:ln w="605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custDataLst>
              <p:tags r:id="rId5"/>
            </p:custDataLst>
          </p:nvPr>
        </p:nvSpPr>
        <p:spPr>
          <a:xfrm>
            <a:off x="839470" y="3033395"/>
            <a:ext cx="2062480" cy="467995"/>
          </a:xfrm>
          <a:prstGeom prst="rect">
            <a:avLst/>
          </a:prstGeom>
          <a:noFill/>
          <a:ln>
            <a:noFill/>
          </a:ln>
        </p:spPr>
        <p:txBody>
          <a:bodyPr vert="horz" wrap="square" lIns="0" tIns="0" rIns="0" bIns="0" rtlCol="0" anchor="ctr"/>
          <a:lstStyle/>
          <a:p>
            <a:pPr algn="l">
              <a:lnSpc>
                <a:spcPct val="110000"/>
              </a:lnSpc>
            </a:pPr>
            <a:r>
              <a:rPr kumimoji="1" lang="en-US" altLang="zh-CN"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rPr>
              <a:t>情感分析</a:t>
            </a:r>
            <a:endParaRPr kumimoji="1" lang="en-US" altLang="zh-CN"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endParaRPr>
          </a:p>
        </p:txBody>
      </p:sp>
      <p:pic>
        <p:nvPicPr>
          <p:cNvPr id="9" name="图片 4"/>
          <p:cNvPicPr>
            <a:picLocks noChangeAspect="1"/>
          </p:cNvPicPr>
          <p:nvPr/>
        </p:nvPicPr>
        <p:blipFill>
          <a:blip r:embed="rId6"/>
          <a:stretch>
            <a:fillRect/>
          </a:stretch>
        </p:blipFill>
        <p:spPr>
          <a:xfrm>
            <a:off x="3863340" y="249555"/>
            <a:ext cx="6576060" cy="4331970"/>
          </a:xfrm>
          <a:prstGeom prst="rect">
            <a:avLst/>
          </a:prstGeom>
          <a:noFill/>
          <a:ln>
            <a:noFill/>
          </a:ln>
          <a:effectLst>
            <a:softEdge rad="3175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2" name="图片 3"/>
          <p:cNvPicPr>
            <a:picLocks noChangeAspect="1"/>
          </p:cNvPicPr>
          <p:nvPr/>
        </p:nvPicPr>
        <p:blipFill>
          <a:blip r:embed="rId2"/>
          <a:stretch>
            <a:fillRect/>
          </a:stretch>
        </p:blipFill>
        <p:spPr>
          <a:xfrm>
            <a:off x="622935" y="260985"/>
            <a:ext cx="10020300" cy="5328285"/>
          </a:xfrm>
          <a:prstGeom prst="rect">
            <a:avLst/>
          </a:prstGeom>
          <a:noFill/>
          <a:ln>
            <a:noFill/>
          </a:ln>
          <a:effectLst>
            <a:softEdge rad="31750"/>
          </a:effectLst>
        </p:spPr>
      </p:pic>
      <p:sp>
        <p:nvSpPr>
          <p:cNvPr id="3" name="矩形 2"/>
          <p:cNvSpPr/>
          <p:nvPr/>
        </p:nvSpPr>
        <p:spPr>
          <a:xfrm>
            <a:off x="2783840" y="5589270"/>
            <a:ext cx="8001000" cy="1050290"/>
          </a:xfrm>
          <a:prstGeom prst="rect">
            <a:avLst/>
          </a:prstGeom>
          <a:noFill/>
          <a:ln>
            <a:noFill/>
          </a:ln>
        </p:spPr>
        <p:txBody>
          <a:bodyPr wrap="none" rtlCol="0" anchor="t">
            <a:noAutofit/>
          </a:bodyPr>
          <a:p>
            <a:pPr algn="ctr"/>
            <a:r>
              <a:rPr lang="zh-CN" altLang="en-US" sz="6000" b="1">
                <a:solidFill>
                  <a:schemeClr val="bg2"/>
                </a:solidFill>
                <a:effectLst>
                  <a:innerShdw blurRad="63500" dist="50800" dir="13500000">
                    <a:srgbClr val="000000">
                      <a:alpha val="50000"/>
                    </a:srgbClr>
                  </a:innerShdw>
                </a:effectLst>
                <a:latin typeface="华文中宋" panose="02010600040101010101" charset="-122"/>
                <a:ea typeface="华文中宋" panose="02010600040101010101" charset="-122"/>
              </a:rPr>
              <a:t>正则化以后的</a:t>
            </a:r>
            <a:r>
              <a:rPr lang="zh-CN" altLang="en-US" sz="6000" b="1">
                <a:solidFill>
                  <a:schemeClr val="bg2"/>
                </a:solidFill>
                <a:effectLst>
                  <a:innerShdw blurRad="63500" dist="50800" dir="13500000">
                    <a:srgbClr val="000000">
                      <a:alpha val="50000"/>
                    </a:srgbClr>
                  </a:innerShdw>
                </a:effectLst>
                <a:latin typeface="华文中宋" panose="02010600040101010101" charset="-122"/>
                <a:ea typeface="华文中宋" panose="02010600040101010101" charset="-122"/>
              </a:rPr>
              <a:t>分类情况</a:t>
            </a:r>
            <a:endParaRPr lang="zh-CN" altLang="en-US" sz="6000" b="1">
              <a:solidFill>
                <a:schemeClr val="bg2"/>
              </a:solidFill>
              <a:effectLst>
                <a:innerShdw blurRad="63500" dist="50800" dir="13500000">
                  <a:srgbClr val="000000">
                    <a:alpha val="50000"/>
                  </a:srgbClr>
                </a:innerShdw>
              </a:effectLst>
              <a:latin typeface="华文中宋" panose="02010600040101010101" charset="-122"/>
              <a:ea typeface="华文中宋" panose="0201060004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044" y="-7183"/>
            <a:ext cx="12192000" cy="685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t="46539" b="12673"/>
          <a:stretch>
            <a:fillRect/>
          </a:stretch>
        </p:blipFill>
        <p:spPr>
          <a:xfrm>
            <a:off x="0" y="4070999"/>
            <a:ext cx="12192000" cy="2787001"/>
          </a:xfrm>
          <a:prstGeom prst="rect">
            <a:avLst/>
          </a:prstGeom>
          <a:noFill/>
          <a:ln>
            <a:noFill/>
          </a:ln>
        </p:spPr>
      </p:pic>
      <p:sp>
        <p:nvSpPr>
          <p:cNvPr id="4" name="标题 1"/>
          <p:cNvSpPr txBox="1"/>
          <p:nvPr/>
        </p:nvSpPr>
        <p:spPr>
          <a:xfrm>
            <a:off x="0" y="0"/>
            <a:ext cx="12192000" cy="6858000"/>
          </a:xfrm>
          <a:prstGeom prst="rect">
            <a:avLst/>
          </a:prstGeom>
          <a:gradFill>
            <a:gsLst>
              <a:gs pos="0">
                <a:schemeClr val="accent1">
                  <a:lumMod val="100000"/>
                  <a:alpha val="75000"/>
                </a:schemeClr>
              </a:gs>
              <a:gs pos="100000">
                <a:schemeClr val="accent1">
                  <a:lumMod val="75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2664395" y="5564352"/>
            <a:ext cx="1385520"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6" name="标题 1"/>
          <p:cNvSpPr txBox="1"/>
          <p:nvPr/>
        </p:nvSpPr>
        <p:spPr>
          <a:xfrm>
            <a:off x="8142083" y="5564352"/>
            <a:ext cx="1385522"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7" name="标题 1"/>
          <p:cNvSpPr txBox="1"/>
          <p:nvPr/>
        </p:nvSpPr>
        <p:spPr>
          <a:xfrm>
            <a:off x="2028667"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flipH="1">
            <a:off x="6473216"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2028667"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flipH="1" flipV="1">
            <a:off x="6064956"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5693274" y="1558504"/>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31478" y="1560621"/>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a:off x="1015253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5400000">
            <a:off x="993771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10903999"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10726466"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10126898"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9980177"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flipH="1">
            <a:off x="20865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flipH="1">
            <a:off x="42346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6200000" flipH="1">
            <a:off x="-542817"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6200000" flipH="1">
            <a:off x="-365284"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6200000" flipH="1">
            <a:off x="1211012"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H="1">
            <a:off x="1357733"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H="1">
            <a:off x="3683066"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3806743"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654843"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7531166"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4801519" y="7183"/>
            <a:ext cx="2390357" cy="3108181"/>
          </a:xfrm>
          <a:prstGeom prst="rect">
            <a:avLst/>
          </a:prstGeom>
          <a:noFill/>
          <a:ln>
            <a:noFill/>
          </a:ln>
        </p:spPr>
        <p:txBody>
          <a:bodyPr vert="horz" wrap="square" lIns="0" tIns="0" rIns="0" bIns="0" rtlCol="0" anchor="b"/>
          <a:lstStyle/>
          <a:p>
            <a:pPr algn="ctr">
              <a:lnSpc>
                <a:spcPct val="110000"/>
              </a:lnSpc>
            </a:pPr>
            <a:r>
              <a:rPr kumimoji="1" lang="en-US" altLang="zh-CN" sz="9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30" name="标题 1"/>
          <p:cNvSpPr txBox="1"/>
          <p:nvPr/>
        </p:nvSpPr>
        <p:spPr>
          <a:xfrm>
            <a:off x="2515102" y="3026759"/>
            <a:ext cx="7161796" cy="2020860"/>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预测分析</a:t>
            </a:r>
            <a:endParaRPr kumimoji="1" lang="zh-CN" altLang="en-US"/>
          </a:p>
        </p:txBody>
      </p:sp>
      <p:sp>
        <p:nvSpPr>
          <p:cNvPr id="33" name="矩形 32"/>
          <p:cNvSpPr/>
          <p:nvPr/>
        </p:nvSpPr>
        <p:spPr>
          <a:xfrm>
            <a:off x="4007485" y="5517515"/>
            <a:ext cx="4220210" cy="574675"/>
          </a:xfrm>
          <a:prstGeom prst="rect">
            <a:avLst/>
          </a:prstGeom>
          <a:noFill/>
          <a:ln>
            <a:noFill/>
          </a:ln>
        </p:spPr>
        <p:txBody>
          <a:bodyPr wrap="none" rtlCol="0" anchor="t">
            <a:noAutofit/>
          </a:bodyPr>
          <a:p>
            <a:pPr algn="ctr">
              <a:lnSpc>
                <a:spcPct val="110000"/>
              </a:lnSpc>
            </a:pPr>
            <a:r>
              <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rPr>
              <a:t>Predictive Analysis</a:t>
            </a:r>
            <a:endPar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53325"/>
            <a:ext cx="12192000" cy="114300"/>
          </a:xfrm>
          <a:custGeom>
            <a:avLst/>
            <a:gdLst>
              <a:gd name="connsiteX0" fmla="*/ 0 w 12192000"/>
              <a:gd name="connsiteY0" fmla="*/ 0 h 114300"/>
              <a:gd name="connsiteX1" fmla="*/ 12192000 w 12192000"/>
              <a:gd name="connsiteY1" fmla="*/ 0 h 114300"/>
              <a:gd name="connsiteX2" fmla="*/ 12192000 w 12192000"/>
              <a:gd name="connsiteY2" fmla="*/ 114300 h 114300"/>
              <a:gd name="connsiteX3" fmla="*/ 0 w 12192000"/>
              <a:gd name="connsiteY3" fmla="*/ 114300 h 114300"/>
            </a:gdLst>
            <a:ahLst/>
            <a:cxnLst/>
            <a:rect l="l" t="t" r="r" b="b"/>
            <a:pathLst>
              <a:path w="12192000" h="114300">
                <a:moveTo>
                  <a:pt x="0" y="0"/>
                </a:moveTo>
                <a:lnTo>
                  <a:pt x="12192000" y="0"/>
                </a:lnTo>
                <a:lnTo>
                  <a:pt x="12192000" y="114300"/>
                </a:lnTo>
                <a:lnTo>
                  <a:pt x="0" y="114300"/>
                </a:lnTo>
                <a:close/>
              </a:path>
            </a:pathLst>
          </a:custGeom>
          <a:gradFill>
            <a:gsLst>
              <a:gs pos="0">
                <a:schemeClr val="accent1"/>
              </a:gs>
              <a:gs pos="100000">
                <a:schemeClr val="accent1">
                  <a:lumMod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278254" y="1637751"/>
            <a:ext cx="9633586" cy="4214409"/>
          </a:xfrm>
          <a:prstGeom prst="roundRect">
            <a:avLst>
              <a:gd name="adj" fmla="val 3166"/>
            </a:avLst>
          </a:prstGeom>
          <a:solidFill>
            <a:schemeClr val="bg1"/>
          </a:solidFill>
          <a:ln w="12700" cap="sq">
            <a:noFill/>
            <a:miter/>
          </a:ln>
          <a:effectLst>
            <a:outerShdw blurRad="139700" dist="38100" dir="2700000" algn="tl" rotWithShape="0">
              <a:schemeClr val="accent1">
                <a:alpha val="21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1278254" y="1537897"/>
            <a:ext cx="9633577" cy="395544"/>
          </a:xfrm>
          <a:prstGeom prst="round2DiagRect">
            <a:avLst>
              <a:gd name="adj1" fmla="val 31901"/>
              <a:gd name="adj2" fmla="val 0"/>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357036" y="1577470"/>
            <a:ext cx="9342256" cy="320383"/>
          </a:xfrm>
          <a:prstGeom prst="rect">
            <a:avLst/>
          </a:prstGeom>
          <a:noFill/>
          <a:ln>
            <a:noFill/>
          </a:ln>
        </p:spPr>
        <p:txBody>
          <a:bodyPr vert="horz" wrap="square" lIns="0" tIns="0" rIns="0" bIns="0" rtlCol="0" anchor="ctr"/>
          <a:lstStyle/>
          <a:p>
            <a:pPr algn="l">
              <a:lnSpc>
                <a:spcPct val="100000"/>
              </a:lnSpc>
            </a:pPr>
            <a:endParaRPr kumimoji="1" lang="zh-CN" altLang="en-US"/>
          </a:p>
        </p:txBody>
      </p:sp>
      <p:sp>
        <p:nvSpPr>
          <p:cNvPr id="7" name="标题 1"/>
          <p:cNvSpPr txBox="1"/>
          <p:nvPr/>
        </p:nvSpPr>
        <p:spPr>
          <a:xfrm>
            <a:off x="1569760" y="2996988"/>
            <a:ext cx="9342256" cy="3718552"/>
          </a:xfrm>
          <a:prstGeom prst="rect">
            <a:avLst/>
          </a:prstGeom>
          <a:noFill/>
          <a:ln>
            <a:noFill/>
          </a:ln>
        </p:spPr>
        <p:txBody>
          <a:bodyPr vert="horz" wrap="square" lIns="0" tIns="0" rIns="0" bIns="0" rtlCol="0" anchor="t"/>
          <a:lstStyle/>
          <a:p>
            <a:pPr algn="l">
              <a:lnSpc>
                <a:spcPct val="150000"/>
              </a:lnSpc>
            </a:pPr>
            <a:r>
              <a:rPr kumimoji="1"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使用机器学习模型Random Forest</a:t>
            </a:r>
            <a:endParaRPr kumimoji="1"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l">
              <a:lnSpc>
                <a:spcPct val="150000"/>
              </a:lnSpc>
            </a:pPr>
            <a:r>
              <a:rPr kumimoji="1"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使用历史选举数据和热度趋势作为训练集</a:t>
            </a:r>
            <a:endParaRPr kumimoji="1"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endParaRPr>
          </a:p>
        </p:txBody>
      </p:sp>
      <p:sp>
        <p:nvSpPr>
          <p:cNvPr id="8" name="标题 1"/>
          <p:cNvSpPr txBox="1"/>
          <p:nvPr/>
        </p:nvSpPr>
        <p:spPr>
          <a:xfrm>
            <a:off x="78721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rPr>
              <a:t>模型选择</a:t>
            </a:r>
            <a:endParaRPr kumimoji="1" lang="en-US" altLang="zh-CN"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endParaRPr>
          </a:p>
        </p:txBody>
      </p:sp>
      <p:grpSp>
        <p:nvGrpSpPr>
          <p:cNvPr id="9" name="组合 8"/>
          <p:cNvGrpSpPr/>
          <p:nvPr/>
        </p:nvGrpSpPr>
        <p:grpSpPr>
          <a:xfrm>
            <a:off x="149860" y="487680"/>
            <a:ext cx="510540" cy="419100"/>
            <a:chOff x="149860" y="487680"/>
            <a:chExt cx="510540" cy="419100"/>
          </a:xfrm>
        </p:grpSpPr>
        <p:sp>
          <p:nvSpPr>
            <p:cNvPr id="10"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latin typeface="华文中宋" panose="02010600040101010101" charset="-122"/>
              <a:ea typeface="华文中宋" panose="02010600040101010101" charset="-122"/>
            </a:endParaRPr>
          </a:p>
        </p:txBody>
      </p:sp>
      <p:sp>
        <p:nvSpPr>
          <p:cNvPr id="3" name="标题 1"/>
          <p:cNvSpPr txBox="1"/>
          <p:nvPr/>
        </p:nvSpPr>
        <p:spPr>
          <a:xfrm>
            <a:off x="3710053" y="500407"/>
            <a:ext cx="1356462" cy="1607860"/>
          </a:xfrm>
          <a:custGeom>
            <a:avLst/>
            <a:gdLst>
              <a:gd name="connsiteX0" fmla="*/ 1154609 w 1782531"/>
              <a:gd name="connsiteY0" fmla="*/ 140 h 2112898"/>
              <a:gd name="connsiteX1" fmla="*/ 1154609 w 1782531"/>
              <a:gd name="connsiteY1" fmla="*/ 9665 h 2112898"/>
              <a:gd name="connsiteX2" fmla="*/ 1451026 w 1782531"/>
              <a:gd name="connsiteY2" fmla="*/ 86531 h 2112898"/>
              <a:gd name="connsiteX3" fmla="*/ 1572184 w 1782531"/>
              <a:gd name="connsiteY3" fmla="*/ 1449845 h 2112898"/>
              <a:gd name="connsiteX4" fmla="*/ 1135749 w 1782531"/>
              <a:gd name="connsiteY4" fmla="*/ 1929619 h 2112898"/>
              <a:gd name="connsiteX5" fmla="*/ 627305 w 1782531"/>
              <a:gd name="connsiteY5" fmla="*/ 2103450 h 2112898"/>
              <a:gd name="connsiteX6" fmla="*/ 330887 w 1782531"/>
              <a:gd name="connsiteY6" fmla="*/ 2026584 h 2112898"/>
              <a:gd name="connsiteX7" fmla="*/ 209729 w 1782531"/>
              <a:gd name="connsiteY7" fmla="*/ 662889 h 2112898"/>
              <a:gd name="connsiteX8" fmla="*/ 646164 w 1782531"/>
              <a:gd name="connsiteY8" fmla="*/ 183115 h 2112898"/>
              <a:gd name="connsiteX9" fmla="*/ 1154609 w 1782531"/>
              <a:gd name="connsiteY9" fmla="*/ 9284 h 2112898"/>
              <a:gd name="connsiteX10" fmla="*/ 1154609 w 1782531"/>
              <a:gd name="connsiteY10" fmla="*/ -241 h 2112898"/>
              <a:gd name="connsiteX11" fmla="*/ 1154609 w 1782531"/>
              <a:gd name="connsiteY11" fmla="*/ -241 h 2112898"/>
              <a:gd name="connsiteX12" fmla="*/ 201537 w 1782531"/>
              <a:gd name="connsiteY12" fmla="*/ 658127 h 2112898"/>
              <a:gd name="connsiteX13" fmla="*/ 326124 w 1782531"/>
              <a:gd name="connsiteY13" fmla="*/ 2034489 h 2112898"/>
              <a:gd name="connsiteX14" fmla="*/ 627305 w 1782531"/>
              <a:gd name="connsiteY14" fmla="*/ 2112594 h 2112898"/>
              <a:gd name="connsiteX15" fmla="*/ 1580376 w 1782531"/>
              <a:gd name="connsiteY15" fmla="*/ 1454226 h 2112898"/>
              <a:gd name="connsiteX16" fmla="*/ 1455789 w 1782531"/>
              <a:gd name="connsiteY16" fmla="*/ 77959 h 2112898"/>
              <a:gd name="connsiteX17" fmla="*/ 1154609 w 1782531"/>
              <a:gd name="connsiteY17" fmla="*/ -241 h 2112898"/>
            </a:gdLst>
            <a:ahLst/>
            <a:cxnLst/>
            <a:rect l="l" t="t" r="r" b="b"/>
            <a:pathLst>
              <a:path w="1782531" h="2112898">
                <a:moveTo>
                  <a:pt x="1154609" y="140"/>
                </a:moveTo>
                <a:lnTo>
                  <a:pt x="1154609" y="9665"/>
                </a:lnTo>
                <a:cubicBezTo>
                  <a:pt x="1258488" y="8531"/>
                  <a:pt x="1360787" y="35058"/>
                  <a:pt x="1451026" y="86531"/>
                </a:cubicBezTo>
                <a:cubicBezTo>
                  <a:pt x="1826597" y="303416"/>
                  <a:pt x="1880985" y="915206"/>
                  <a:pt x="1572184" y="1449845"/>
                </a:cubicBezTo>
                <a:cubicBezTo>
                  <a:pt x="1458361" y="1647012"/>
                  <a:pt x="1307390" y="1812938"/>
                  <a:pt x="1135749" y="1929619"/>
                </a:cubicBezTo>
                <a:cubicBezTo>
                  <a:pt x="968585" y="2043347"/>
                  <a:pt x="792849" y="2103450"/>
                  <a:pt x="627305" y="2103450"/>
                </a:cubicBezTo>
                <a:cubicBezTo>
                  <a:pt x="523425" y="2104631"/>
                  <a:pt x="421107" y="2078095"/>
                  <a:pt x="330887" y="2026584"/>
                </a:cubicBezTo>
                <a:cubicBezTo>
                  <a:pt x="-44684" y="1809699"/>
                  <a:pt x="-99358" y="1198194"/>
                  <a:pt x="209729" y="662889"/>
                </a:cubicBezTo>
                <a:cubicBezTo>
                  <a:pt x="323552" y="465721"/>
                  <a:pt x="474428" y="299796"/>
                  <a:pt x="646164" y="183115"/>
                </a:cubicBezTo>
                <a:cubicBezTo>
                  <a:pt x="813328" y="69386"/>
                  <a:pt x="989064" y="9284"/>
                  <a:pt x="1154609" y="9284"/>
                </a:cubicBezTo>
                <a:lnTo>
                  <a:pt x="1154609" y="-241"/>
                </a:lnTo>
                <a:moveTo>
                  <a:pt x="1154609" y="-241"/>
                </a:moveTo>
                <a:cubicBezTo>
                  <a:pt x="818567" y="-241"/>
                  <a:pt x="438138" y="248171"/>
                  <a:pt x="201537" y="658127"/>
                </a:cubicBezTo>
                <a:cubicBezTo>
                  <a:pt x="-110407" y="1198766"/>
                  <a:pt x="-54590" y="1815414"/>
                  <a:pt x="326124" y="2034489"/>
                </a:cubicBezTo>
                <a:cubicBezTo>
                  <a:pt x="417831" y="2086734"/>
                  <a:pt x="521767" y="2113690"/>
                  <a:pt x="627305" y="2112594"/>
                </a:cubicBezTo>
                <a:cubicBezTo>
                  <a:pt x="963347" y="2112594"/>
                  <a:pt x="1343680" y="1864182"/>
                  <a:pt x="1580376" y="1454226"/>
                </a:cubicBezTo>
                <a:cubicBezTo>
                  <a:pt x="1892320" y="913968"/>
                  <a:pt x="1836503" y="297796"/>
                  <a:pt x="1455789" y="77959"/>
                </a:cubicBezTo>
                <a:cubicBezTo>
                  <a:pt x="1364092" y="25686"/>
                  <a:pt x="1260155" y="-1308"/>
                  <a:pt x="1154609" y="-241"/>
                </a:cubicBezTo>
                <a:close/>
              </a:path>
            </a:pathLst>
          </a:custGeom>
          <a:noFill/>
          <a:ln w="12700" cap="flat">
            <a:solidFill>
              <a:schemeClr val="bg1">
                <a:lumMod val="85000"/>
              </a:schemeClr>
            </a:solidFill>
            <a:miter/>
          </a:ln>
        </p:spPr>
        <p:txBody>
          <a:bodyPr vert="horz" wrap="square" lIns="91440" tIns="45720" rIns="91440" bIns="45720" rtlCol="0" anchor="ctr"/>
          <a:lstStyle/>
          <a:p>
            <a:pPr algn="l">
              <a:lnSpc>
                <a:spcPct val="110000"/>
              </a:lnSpc>
            </a:pPr>
            <a:endParaRPr kumimoji="1" lang="zh-CN" altLang="en-US"/>
          </a:p>
        </p:txBody>
      </p:sp>
      <p:pic>
        <p:nvPicPr>
          <p:cNvPr id="4" name="图片 3"/>
          <p:cNvPicPr>
            <a:picLocks noChangeAspect="1"/>
          </p:cNvPicPr>
          <p:nvPr/>
        </p:nvPicPr>
        <p:blipFill>
          <a:blip r:embed="rId1">
            <a:alphaModFix amt="100000"/>
          </a:blip>
          <a:srcRect/>
          <a:stretch>
            <a:fillRect/>
          </a:stretch>
        </p:blipFill>
        <p:spPr>
          <a:xfrm>
            <a:off x="3688300" y="418896"/>
            <a:ext cx="635641" cy="635640"/>
          </a:xfrm>
          <a:prstGeom prst="rect">
            <a:avLst/>
          </a:prstGeom>
          <a:noFill/>
          <a:ln>
            <a:noFill/>
          </a:ln>
        </p:spPr>
      </p:pic>
      <p:sp>
        <p:nvSpPr>
          <p:cNvPr id="5" name="标题 1"/>
          <p:cNvSpPr txBox="1"/>
          <p:nvPr/>
        </p:nvSpPr>
        <p:spPr>
          <a:xfrm>
            <a:off x="4029522" y="908383"/>
            <a:ext cx="4411980" cy="840740"/>
          </a:xfrm>
          <a:prstGeom prst="rect">
            <a:avLst/>
          </a:prstGeom>
          <a:noFill/>
          <a:ln w="12700" cap="sq">
            <a:noFill/>
            <a:miter/>
          </a:ln>
          <a:effectLst/>
        </p:spPr>
        <p:txBody>
          <a:bodyPr vert="horz" wrap="none" lIns="91440" tIns="45720" rIns="91440" bIns="45720" rtlCol="0" anchor="t">
            <a:spAutoFit/>
          </a:bodyPr>
          <a:lstStyle/>
          <a:p>
            <a:pPr algn="l">
              <a:lnSpc>
                <a:spcPct val="110000"/>
              </a:lnSpc>
            </a:pPr>
            <a:r>
              <a:rPr kumimoji="1" lang="en-US" altLang="zh-CN" sz="5400">
                <a:ln w="12700">
                  <a:noFill/>
                </a:ln>
                <a:solidFill>
                  <a:srgbClr val="230044">
                    <a:alpha val="100000"/>
                  </a:srgbClr>
                </a:solidFill>
                <a:latin typeface="HelloFont WenYiHei" panose="00020600040101010101" charset="-122"/>
                <a:ea typeface="HelloFont WenYiHei" panose="00020600040101010101" charset="-122"/>
                <a:cs typeface="HelloFont WenYiHei" panose="00020600040101010101" charset="-122"/>
              </a:rPr>
              <a:t>CONTENTS</a:t>
            </a:r>
            <a:endParaRPr kumimoji="1" lang="zh-CN" altLang="en-US"/>
          </a:p>
        </p:txBody>
      </p:sp>
      <p:sp>
        <p:nvSpPr>
          <p:cNvPr id="6" name="标题 1"/>
          <p:cNvSpPr txBox="1"/>
          <p:nvPr>
            <p:custDataLst>
              <p:tags r:id="rId2"/>
            </p:custDataLst>
          </p:nvPr>
        </p:nvSpPr>
        <p:spPr>
          <a:xfrm>
            <a:off x="3143663" y="2229236"/>
            <a:ext cx="3960000" cy="792000"/>
          </a:xfrm>
          <a:prstGeom prst="rect">
            <a:avLst/>
          </a:prstGeom>
          <a:noFill/>
          <a:ln w="12700" cap="sq">
            <a:noFill/>
            <a:miter/>
          </a:ln>
        </p:spPr>
        <p:txBody>
          <a:bodyPr vert="horz" wrap="square" lIns="0" tIns="0" rIns="0" bIns="0" rtlCol="0" anchor="ctr"/>
          <a:lstStyle/>
          <a:p>
            <a:pPr algn="l">
              <a:lnSpc>
                <a:spcPct val="130000"/>
              </a:lnSpc>
            </a:pPr>
            <a:r>
              <a:rPr kumimoji="1" lang="en-US" altLang="zh-CN" sz="2000">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项目概述</a:t>
            </a:r>
            <a:endParaRPr kumimoji="1" lang="en-US" altLang="zh-CN" sz="2000">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7" name="标题 1"/>
          <p:cNvSpPr txBox="1"/>
          <p:nvPr>
            <p:custDataLst>
              <p:tags r:id="rId3"/>
            </p:custDataLst>
          </p:nvPr>
        </p:nvSpPr>
        <p:spPr>
          <a:xfrm>
            <a:off x="2395860" y="2337236"/>
            <a:ext cx="576000" cy="576000"/>
          </a:xfrm>
          <a:prstGeom prst="roundRect">
            <a:avLst>
              <a:gd name="adj" fmla="val 50000"/>
            </a:avLst>
          </a:prstGeom>
          <a:solidFill>
            <a:schemeClr val="accent1"/>
          </a:solidFill>
          <a:ln>
            <a:noFill/>
          </a:ln>
        </p:spPr>
        <p:txBody>
          <a:bodyPr vert="horz" wrap="none" lIns="91440" tIns="45720" rIns="91440" bIns="45720" rtlCol="0" anchor="ctr"/>
          <a:lstStyle/>
          <a:p>
            <a:pPr algn="ctr">
              <a:lnSpc>
                <a:spcPct val="110000"/>
              </a:lnSpc>
            </a:pPr>
            <a:r>
              <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rPr>
              <a:t>01</a:t>
            </a:r>
            <a:endPar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8" name="标题 1"/>
          <p:cNvSpPr txBox="1"/>
          <p:nvPr>
            <p:custDataLst>
              <p:tags r:id="rId4"/>
            </p:custDataLst>
          </p:nvPr>
        </p:nvSpPr>
        <p:spPr>
          <a:xfrm>
            <a:off x="8485805" y="2229236"/>
            <a:ext cx="3960000" cy="792000"/>
          </a:xfrm>
          <a:prstGeom prst="rect">
            <a:avLst/>
          </a:prstGeom>
          <a:noFill/>
          <a:ln w="12700" cap="sq">
            <a:noFill/>
            <a:miter/>
          </a:ln>
        </p:spPr>
        <p:txBody>
          <a:bodyPr vert="horz" wrap="square" lIns="0" tIns="0" rIns="0" bIns="0" rtlCol="0" anchor="ctr"/>
          <a:lstStyle/>
          <a:p>
            <a:pPr algn="l">
              <a:lnSpc>
                <a:spcPct val="130000"/>
              </a:lnSpc>
            </a:pPr>
            <a:r>
              <a:rPr kumimoji="1" lang="en-US" altLang="zh-CN">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预测分析</a:t>
            </a:r>
            <a:endParaRPr kumimoji="1" lang="en-US" altLang="zh-CN">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9" name="标题 1"/>
          <p:cNvSpPr txBox="1"/>
          <p:nvPr>
            <p:custDataLst>
              <p:tags r:id="rId5"/>
            </p:custDataLst>
          </p:nvPr>
        </p:nvSpPr>
        <p:spPr>
          <a:xfrm>
            <a:off x="7722761" y="2337236"/>
            <a:ext cx="576000" cy="576000"/>
          </a:xfrm>
          <a:prstGeom prst="roundRect">
            <a:avLst>
              <a:gd name="adj" fmla="val 50000"/>
            </a:avLst>
          </a:prstGeom>
          <a:solidFill>
            <a:schemeClr val="accent1"/>
          </a:solidFill>
          <a:ln>
            <a:noFill/>
          </a:ln>
        </p:spPr>
        <p:txBody>
          <a:bodyPr vert="horz" wrap="none" lIns="91440" tIns="45720" rIns="91440" bIns="45720" rtlCol="0" anchor="ctr"/>
          <a:lstStyle/>
          <a:p>
            <a:pPr algn="ctr">
              <a:lnSpc>
                <a:spcPct val="110000"/>
              </a:lnSpc>
            </a:pPr>
            <a:r>
              <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rPr>
              <a:t>05</a:t>
            </a:r>
            <a:endPar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0" name="标题 1"/>
          <p:cNvSpPr txBox="1"/>
          <p:nvPr>
            <p:custDataLst>
              <p:tags r:id="rId6"/>
            </p:custDataLst>
          </p:nvPr>
        </p:nvSpPr>
        <p:spPr>
          <a:xfrm>
            <a:off x="3143663" y="3157002"/>
            <a:ext cx="3960000" cy="792000"/>
          </a:xfrm>
          <a:prstGeom prst="rect">
            <a:avLst/>
          </a:prstGeom>
          <a:noFill/>
          <a:ln w="12700" cap="sq">
            <a:noFill/>
            <a:miter/>
          </a:ln>
        </p:spPr>
        <p:txBody>
          <a:bodyPr vert="horz" wrap="square" lIns="0" tIns="0" rIns="0" bIns="0" rtlCol="0" anchor="ctr"/>
          <a:lstStyle/>
          <a:p>
            <a:pPr algn="l">
              <a:lnSpc>
                <a:spcPct val="130000"/>
              </a:lnSpc>
            </a:pPr>
            <a:r>
              <a:rPr kumimoji="1" lang="en-US" altLang="zh-CN" sz="2000">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数据获取</a:t>
            </a:r>
            <a:endParaRPr kumimoji="1" lang="en-US" altLang="zh-CN" sz="2000">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1" name="标题 1"/>
          <p:cNvSpPr txBox="1"/>
          <p:nvPr>
            <p:custDataLst>
              <p:tags r:id="rId7"/>
            </p:custDataLst>
          </p:nvPr>
        </p:nvSpPr>
        <p:spPr>
          <a:xfrm>
            <a:off x="2395858" y="3265002"/>
            <a:ext cx="576000" cy="576000"/>
          </a:xfrm>
          <a:prstGeom prst="roundRect">
            <a:avLst>
              <a:gd name="adj" fmla="val 50000"/>
            </a:avLst>
          </a:prstGeom>
          <a:solidFill>
            <a:schemeClr val="accent1"/>
          </a:solidFill>
          <a:ln>
            <a:noFill/>
          </a:ln>
        </p:spPr>
        <p:txBody>
          <a:bodyPr vert="horz" wrap="none" lIns="91440" tIns="45720" rIns="91440" bIns="45720" rtlCol="0" anchor="ctr"/>
          <a:lstStyle/>
          <a:p>
            <a:pPr algn="ctr">
              <a:lnSpc>
                <a:spcPct val="110000"/>
              </a:lnSpc>
            </a:pPr>
            <a:r>
              <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rPr>
              <a:t>02</a:t>
            </a:r>
            <a:endPar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2" name="标题 1"/>
          <p:cNvSpPr txBox="1"/>
          <p:nvPr>
            <p:custDataLst>
              <p:tags r:id="rId8"/>
            </p:custDataLst>
          </p:nvPr>
        </p:nvSpPr>
        <p:spPr>
          <a:xfrm>
            <a:off x="8470564" y="3157002"/>
            <a:ext cx="3960000" cy="792000"/>
          </a:xfrm>
          <a:prstGeom prst="rect">
            <a:avLst/>
          </a:prstGeom>
          <a:noFill/>
          <a:ln w="12700" cap="sq">
            <a:noFill/>
            <a:miter/>
          </a:ln>
        </p:spPr>
        <p:txBody>
          <a:bodyPr vert="horz" wrap="square" lIns="0" tIns="0" rIns="0" bIns="0" rtlCol="0" anchor="ctr"/>
          <a:lstStyle/>
          <a:p>
            <a:pPr algn="l">
              <a:lnSpc>
                <a:spcPct val="130000"/>
              </a:lnSpc>
            </a:pPr>
            <a:r>
              <a:rPr kumimoji="1" lang="zh-CN" altLang="en-US">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模型可行性验证及可视化</a:t>
            </a:r>
            <a:endParaRPr kumimoji="1" lang="zh-CN" altLang="en-US">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3" name="标题 1"/>
          <p:cNvSpPr txBox="1"/>
          <p:nvPr>
            <p:custDataLst>
              <p:tags r:id="rId9"/>
            </p:custDataLst>
          </p:nvPr>
        </p:nvSpPr>
        <p:spPr>
          <a:xfrm>
            <a:off x="7722761" y="3265002"/>
            <a:ext cx="576000" cy="576000"/>
          </a:xfrm>
          <a:prstGeom prst="roundRect">
            <a:avLst>
              <a:gd name="adj" fmla="val 50000"/>
            </a:avLst>
          </a:prstGeom>
          <a:solidFill>
            <a:schemeClr val="accent1"/>
          </a:solidFill>
          <a:ln>
            <a:noFill/>
          </a:ln>
        </p:spPr>
        <p:txBody>
          <a:bodyPr vert="horz" wrap="none" lIns="91440" tIns="45720" rIns="91440" bIns="45720" rtlCol="0" anchor="ctr"/>
          <a:lstStyle/>
          <a:p>
            <a:pPr algn="ctr">
              <a:lnSpc>
                <a:spcPct val="110000"/>
              </a:lnSpc>
            </a:pPr>
            <a:r>
              <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rPr>
              <a:t>06</a:t>
            </a:r>
            <a:endPar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4" name="标题 1"/>
          <p:cNvSpPr txBox="1"/>
          <p:nvPr>
            <p:custDataLst>
              <p:tags r:id="rId10"/>
            </p:custDataLst>
          </p:nvPr>
        </p:nvSpPr>
        <p:spPr>
          <a:xfrm>
            <a:off x="3143663" y="4084768"/>
            <a:ext cx="3960000" cy="792000"/>
          </a:xfrm>
          <a:prstGeom prst="rect">
            <a:avLst/>
          </a:prstGeom>
          <a:noFill/>
          <a:ln w="12700" cap="sq">
            <a:noFill/>
            <a:miter/>
          </a:ln>
        </p:spPr>
        <p:txBody>
          <a:bodyPr vert="horz" wrap="square" lIns="0" tIns="0" rIns="0" bIns="0" rtlCol="0" anchor="ctr"/>
          <a:lstStyle/>
          <a:p>
            <a:pPr algn="l">
              <a:lnSpc>
                <a:spcPct val="130000"/>
              </a:lnSpc>
            </a:pPr>
            <a:r>
              <a:rPr kumimoji="1" lang="en-US" altLang="zh-CN" sz="2000">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数据处理</a:t>
            </a:r>
            <a:endParaRPr kumimoji="1" lang="en-US" altLang="zh-CN" sz="2000">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5" name="标题 1"/>
          <p:cNvSpPr txBox="1"/>
          <p:nvPr>
            <p:custDataLst>
              <p:tags r:id="rId11"/>
            </p:custDataLst>
          </p:nvPr>
        </p:nvSpPr>
        <p:spPr>
          <a:xfrm>
            <a:off x="2395858" y="4192768"/>
            <a:ext cx="576000" cy="576000"/>
          </a:xfrm>
          <a:prstGeom prst="roundRect">
            <a:avLst>
              <a:gd name="adj" fmla="val 50000"/>
            </a:avLst>
          </a:prstGeom>
          <a:solidFill>
            <a:schemeClr val="accent1"/>
          </a:solidFill>
          <a:ln>
            <a:noFill/>
          </a:ln>
        </p:spPr>
        <p:txBody>
          <a:bodyPr vert="horz" wrap="none" lIns="91440" tIns="45720" rIns="91440" bIns="45720" rtlCol="0" anchor="ctr"/>
          <a:lstStyle/>
          <a:p>
            <a:pPr algn="ctr">
              <a:lnSpc>
                <a:spcPct val="110000"/>
              </a:lnSpc>
            </a:pPr>
            <a:r>
              <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rPr>
              <a:t>03</a:t>
            </a:r>
            <a:endPar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6" name="标题 1"/>
          <p:cNvSpPr txBox="1"/>
          <p:nvPr>
            <p:custDataLst>
              <p:tags r:id="rId12"/>
            </p:custDataLst>
          </p:nvPr>
        </p:nvSpPr>
        <p:spPr>
          <a:xfrm>
            <a:off x="8470564" y="4084768"/>
            <a:ext cx="3960000" cy="792000"/>
          </a:xfrm>
          <a:prstGeom prst="rect">
            <a:avLst/>
          </a:prstGeom>
          <a:noFill/>
          <a:ln w="12700" cap="sq">
            <a:noFill/>
            <a:miter/>
          </a:ln>
        </p:spPr>
        <p:txBody>
          <a:bodyPr vert="horz" wrap="square" lIns="0" tIns="0" rIns="0" bIns="0" rtlCol="0" anchor="ctr"/>
          <a:lstStyle/>
          <a:p>
            <a:pPr algn="l">
              <a:lnSpc>
                <a:spcPct val="130000"/>
              </a:lnSpc>
            </a:pPr>
            <a:r>
              <a:rPr kumimoji="1" lang="en-US" altLang="zh-CN">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结论</a:t>
            </a:r>
            <a:endParaRPr kumimoji="1" lang="en-US" altLang="zh-CN">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7" name="标题 1"/>
          <p:cNvSpPr txBox="1"/>
          <p:nvPr>
            <p:custDataLst>
              <p:tags r:id="rId13"/>
            </p:custDataLst>
          </p:nvPr>
        </p:nvSpPr>
        <p:spPr>
          <a:xfrm>
            <a:off x="7722761" y="4192768"/>
            <a:ext cx="576000" cy="576000"/>
          </a:xfrm>
          <a:prstGeom prst="roundRect">
            <a:avLst>
              <a:gd name="adj" fmla="val 50000"/>
            </a:avLst>
          </a:prstGeom>
          <a:solidFill>
            <a:schemeClr val="accent1"/>
          </a:solidFill>
          <a:ln>
            <a:noFill/>
          </a:ln>
        </p:spPr>
        <p:txBody>
          <a:bodyPr vert="horz" wrap="none" lIns="91440" tIns="45720" rIns="91440" bIns="45720" rtlCol="0" anchor="ctr"/>
          <a:lstStyle/>
          <a:p>
            <a:pPr algn="ctr">
              <a:lnSpc>
                <a:spcPct val="110000"/>
              </a:lnSpc>
            </a:pPr>
            <a:r>
              <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rPr>
              <a:t>07</a:t>
            </a:r>
            <a:endPar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8" name="标题 1"/>
          <p:cNvSpPr txBox="1"/>
          <p:nvPr>
            <p:custDataLst>
              <p:tags r:id="rId14"/>
            </p:custDataLst>
          </p:nvPr>
        </p:nvSpPr>
        <p:spPr>
          <a:xfrm>
            <a:off x="3143663" y="5012535"/>
            <a:ext cx="3960000" cy="792000"/>
          </a:xfrm>
          <a:prstGeom prst="rect">
            <a:avLst/>
          </a:prstGeom>
          <a:noFill/>
          <a:ln w="12700" cap="sq">
            <a:noFill/>
            <a:miter/>
          </a:ln>
        </p:spPr>
        <p:txBody>
          <a:bodyPr vert="horz" wrap="square" lIns="0" tIns="0" rIns="0" bIns="0" rtlCol="0" anchor="ctr"/>
          <a:lstStyle/>
          <a:p>
            <a:pPr algn="l">
              <a:lnSpc>
                <a:spcPct val="130000"/>
              </a:lnSpc>
            </a:pPr>
            <a:r>
              <a:rPr kumimoji="1" lang="en-US" altLang="zh-CN" sz="2000">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数据分析</a:t>
            </a:r>
            <a:endParaRPr kumimoji="1" lang="en-US" altLang="zh-CN" sz="2000">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9" name="标题 1"/>
          <p:cNvSpPr txBox="1"/>
          <p:nvPr>
            <p:custDataLst>
              <p:tags r:id="rId15"/>
            </p:custDataLst>
          </p:nvPr>
        </p:nvSpPr>
        <p:spPr>
          <a:xfrm>
            <a:off x="2395858" y="5120535"/>
            <a:ext cx="576000" cy="576000"/>
          </a:xfrm>
          <a:prstGeom prst="roundRect">
            <a:avLst>
              <a:gd name="adj" fmla="val 50000"/>
            </a:avLst>
          </a:prstGeom>
          <a:solidFill>
            <a:schemeClr val="accent1"/>
          </a:solidFill>
          <a:ln>
            <a:noFill/>
          </a:ln>
        </p:spPr>
        <p:txBody>
          <a:bodyPr vert="horz" wrap="none" lIns="91440" tIns="45720" rIns="91440" bIns="45720" rtlCol="0" anchor="ctr"/>
          <a:lstStyle/>
          <a:p>
            <a:pPr algn="ctr">
              <a:lnSpc>
                <a:spcPct val="110000"/>
              </a:lnSpc>
            </a:pPr>
            <a:r>
              <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rPr>
              <a:t>04</a:t>
            </a:r>
            <a:endPar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20" name="标题 1"/>
          <p:cNvSpPr txBox="1"/>
          <p:nvPr>
            <p:custDataLst>
              <p:tags r:id="rId16"/>
            </p:custDataLst>
          </p:nvPr>
        </p:nvSpPr>
        <p:spPr>
          <a:xfrm>
            <a:off x="8470564" y="5012503"/>
            <a:ext cx="3960000" cy="792000"/>
          </a:xfrm>
          <a:prstGeom prst="rect">
            <a:avLst/>
          </a:prstGeom>
          <a:noFill/>
          <a:ln w="12700" cap="sq">
            <a:noFill/>
            <a:miter/>
          </a:ln>
        </p:spPr>
        <p:txBody>
          <a:bodyPr vert="horz" wrap="square" lIns="0" tIns="0" rIns="0" bIns="0" rtlCol="0" anchor="ctr"/>
          <a:p>
            <a:pPr algn="l">
              <a:lnSpc>
                <a:spcPct val="130000"/>
              </a:lnSpc>
            </a:pPr>
            <a:r>
              <a:rPr kumimoji="1" lang="zh-CN" altLang="en-US">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开源</a:t>
            </a:r>
            <a:endParaRPr kumimoji="1" lang="zh-CN" altLang="en-US">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21" name="标题 1"/>
          <p:cNvSpPr txBox="1"/>
          <p:nvPr>
            <p:custDataLst>
              <p:tags r:id="rId17"/>
            </p:custDataLst>
          </p:nvPr>
        </p:nvSpPr>
        <p:spPr>
          <a:xfrm>
            <a:off x="7722761" y="5120503"/>
            <a:ext cx="576000" cy="576000"/>
          </a:xfrm>
          <a:prstGeom prst="roundRect">
            <a:avLst>
              <a:gd name="adj" fmla="val 50000"/>
            </a:avLst>
          </a:prstGeom>
          <a:solidFill>
            <a:schemeClr val="accent1"/>
          </a:solidFill>
          <a:ln>
            <a:noFill/>
          </a:ln>
        </p:spPr>
        <p:txBody>
          <a:bodyPr vert="horz" wrap="none" lIns="91440" tIns="45720" rIns="91440" bIns="45720" rtlCol="0" anchor="ctr"/>
          <a:p>
            <a:pPr algn="ctr">
              <a:lnSpc>
                <a:spcPct val="110000"/>
              </a:lnSpc>
            </a:pPr>
            <a:r>
              <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rPr>
              <a:t>08</a:t>
            </a:r>
            <a:endParaRPr kumimoji="1" lang="en-US" altLang="zh-CN" sz="2000">
              <a:ln w="12700">
                <a:noFill/>
              </a:ln>
              <a:solidFill>
                <a:srgbClr val="FFFFFF">
                  <a:alpha val="100000"/>
                </a:srgbClr>
              </a:solidFill>
              <a:latin typeface="华文中宋" panose="02010600040101010101" charset="-122"/>
              <a:ea typeface="华文中宋" panose="02010600040101010101" charset="-122"/>
              <a:cs typeface="Source Han Sans" panose="020B05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243330" y="621030"/>
            <a:ext cx="2686050" cy="645160"/>
          </a:xfrm>
          <a:prstGeom prst="rect">
            <a:avLst/>
          </a:prstGeom>
          <a:noFill/>
        </p:spPr>
        <p:txBody>
          <a:bodyPr wrap="square" rtlCol="0">
            <a:spAutoFit/>
          </a:bodyPr>
          <a:p>
            <a:r>
              <a:rPr lang="zh-CN" altLang="en-US"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趋势分析</a:t>
            </a:r>
            <a:endParaRPr lang="zh-CN" altLang="en-US"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5" name="文本框 4"/>
          <p:cNvSpPr txBox="1"/>
          <p:nvPr/>
        </p:nvSpPr>
        <p:spPr>
          <a:xfrm>
            <a:off x="911225" y="1340485"/>
            <a:ext cx="9074785" cy="791210"/>
          </a:xfrm>
          <a:prstGeom prst="rect">
            <a:avLst/>
          </a:prstGeom>
          <a:noFill/>
        </p:spPr>
        <p:txBody>
          <a:bodyPr wrap="square" rtlCol="0">
            <a:noAutofit/>
          </a:bodyPr>
          <a:p>
            <a:pPr>
              <a:lnSpc>
                <a:spcPct val="150000"/>
              </a:lnSpc>
            </a:pPr>
            <a:r>
              <a:rPr lang="zh-CN" altLang="en-US" sz="2000">
                <a:latin typeface="华文中宋" panose="02010600040101010101" charset="-122"/>
                <a:ea typeface="华文中宋" panose="02010600040101010101" charset="-122"/>
                <a:cs typeface="华文中宋" panose="02010600040101010101" charset="-122"/>
              </a:rPr>
              <a:t>利用</a:t>
            </a:r>
            <a:r>
              <a:rPr lang="en-US" altLang="zh-CN" sz="2000">
                <a:latin typeface="华文中宋" panose="02010600040101010101" charset="-122"/>
                <a:ea typeface="华文中宋" panose="02010600040101010101" charset="-122"/>
                <a:cs typeface="华文中宋" panose="02010600040101010101" charset="-122"/>
              </a:rPr>
              <a:t>Random Forest</a:t>
            </a:r>
            <a:r>
              <a:rPr lang="zh-CN" altLang="en-US" sz="2000">
                <a:latin typeface="华文中宋" panose="02010600040101010101" charset="-122"/>
                <a:ea typeface="华文中宋" panose="02010600040101010101" charset="-122"/>
                <a:cs typeface="华文中宋" panose="02010600040101010101" charset="-122"/>
              </a:rPr>
              <a:t>对不同候选人的支持情况进行深度学习并分类</a:t>
            </a:r>
            <a:endParaRPr lang="zh-CN" altLang="en-US" sz="2000">
              <a:latin typeface="华文中宋" panose="02010600040101010101" charset="-122"/>
              <a:ea typeface="华文中宋" panose="02010600040101010101" charset="-122"/>
              <a:cs typeface="华文中宋" panose="02010600040101010101" charset="-122"/>
            </a:endParaRPr>
          </a:p>
          <a:p>
            <a:pPr>
              <a:lnSpc>
                <a:spcPct val="150000"/>
              </a:lnSpc>
            </a:pPr>
            <a:r>
              <a:rPr lang="zh-CN" altLang="en-US" sz="2000">
                <a:latin typeface="华文中宋" panose="02010600040101010101" charset="-122"/>
                <a:ea typeface="华文中宋" panose="02010600040101010101" charset="-122"/>
                <a:cs typeface="华文中宋" panose="02010600040101010101" charset="-122"/>
              </a:rPr>
              <a:t>通过训练数据学习情感和关键词的模式，预测不同候选人的支持情况。</a:t>
            </a:r>
            <a:endParaRPr lang="zh-CN" altLang="en-US" sz="2000">
              <a:latin typeface="华文中宋" panose="02010600040101010101" charset="-122"/>
              <a:ea typeface="华文中宋" panose="02010600040101010101" charset="-122"/>
              <a:cs typeface="华文中宋" panose="02010600040101010101" charset="-122"/>
            </a:endParaRPr>
          </a:p>
        </p:txBody>
      </p:sp>
      <p:pic>
        <p:nvPicPr>
          <p:cNvPr id="10" name="图片 5"/>
          <p:cNvPicPr>
            <a:picLocks noChangeAspect="1"/>
          </p:cNvPicPr>
          <p:nvPr/>
        </p:nvPicPr>
        <p:blipFill>
          <a:blip r:embed="rId1"/>
          <a:stretch>
            <a:fillRect/>
          </a:stretch>
        </p:blipFill>
        <p:spPr>
          <a:xfrm>
            <a:off x="983615" y="2637155"/>
            <a:ext cx="9485630" cy="3679190"/>
          </a:xfrm>
          <a:prstGeom prst="rect">
            <a:avLst/>
          </a:prstGeom>
          <a:noFill/>
          <a:ln>
            <a:noFill/>
          </a:ln>
        </p:spPr>
      </p:pic>
      <p:sp>
        <p:nvSpPr>
          <p:cNvPr id="7" name="标题 1"/>
          <p:cNvSpPr txBox="1"/>
          <p:nvPr/>
        </p:nvSpPr>
        <p:spPr>
          <a:xfrm>
            <a:off x="0"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p>
            <a:pPr algn="ctr">
              <a:lnSpc>
                <a:spcPct val="110000"/>
              </a:lnSpc>
            </a:pPr>
            <a:endParaRPr kumimoji="1" lang="zh-CN" altLang="en-US"/>
          </a:p>
        </p:txBody>
      </p:sp>
      <p:sp>
        <p:nvSpPr>
          <p:cNvPr id="8" name="标题 1"/>
          <p:cNvSpPr txBox="1"/>
          <p:nvPr>
            <p:custDataLst>
              <p:tags r:id="rId2"/>
            </p:custDataLst>
          </p:nvPr>
        </p:nvSpPr>
        <p:spPr>
          <a:xfrm>
            <a:off x="767077" y="405384"/>
            <a:ext cx="476250" cy="377952"/>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solidFill>
            <a:schemeClr val="accent1"/>
          </a:solidFill>
          <a:ln w="6055" cap="flat">
            <a:noFill/>
            <a:miter/>
          </a:ln>
        </p:spPr>
        <p:txBody>
          <a:bodyPr vert="horz" wrap="square" lIns="91440" tIns="45720" rIns="91440" bIns="45720" rtlCol="0" anchor="ctr"/>
          <a:p>
            <a:pPr algn="l">
              <a:lnSpc>
                <a:spcPct val="110000"/>
              </a:lnSpc>
            </a:pP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txBox="1"/>
          <p:nvPr/>
        </p:nvSpPr>
        <p:spPr>
          <a:xfrm>
            <a:off x="0"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p>
            <a:pPr algn="ctr">
              <a:lnSpc>
                <a:spcPct val="110000"/>
              </a:lnSpc>
            </a:pPr>
            <a:endParaRPr kumimoji="1" lang="zh-CN" altLang="en-US"/>
          </a:p>
        </p:txBody>
      </p:sp>
      <p:pic>
        <p:nvPicPr>
          <p:cNvPr id="12" name="图片 6"/>
          <p:cNvPicPr>
            <a:picLocks noChangeAspect="1"/>
          </p:cNvPicPr>
          <p:nvPr/>
        </p:nvPicPr>
        <p:blipFill>
          <a:blip r:embed="rId1"/>
          <a:stretch>
            <a:fillRect/>
          </a:stretch>
        </p:blipFill>
        <p:spPr>
          <a:xfrm>
            <a:off x="695008" y="400685"/>
            <a:ext cx="5269865" cy="4069080"/>
          </a:xfrm>
          <a:prstGeom prst="rect">
            <a:avLst/>
          </a:prstGeom>
          <a:noFill/>
          <a:ln>
            <a:noFill/>
          </a:ln>
        </p:spPr>
      </p:pic>
      <p:pic>
        <p:nvPicPr>
          <p:cNvPr id="6" name="图片 5"/>
          <p:cNvPicPr>
            <a:picLocks noChangeAspect="1"/>
          </p:cNvPicPr>
          <p:nvPr/>
        </p:nvPicPr>
        <p:blipFill>
          <a:blip r:embed="rId2"/>
          <a:stretch>
            <a:fillRect/>
          </a:stretch>
        </p:blipFill>
        <p:spPr>
          <a:xfrm>
            <a:off x="2063115" y="4913630"/>
            <a:ext cx="2447290" cy="533400"/>
          </a:xfrm>
          <a:prstGeom prst="rect">
            <a:avLst/>
          </a:prstGeom>
          <a:noFill/>
          <a:ln>
            <a:noFill/>
          </a:ln>
        </p:spPr>
      </p:pic>
      <p:sp>
        <p:nvSpPr>
          <p:cNvPr id="7" name="文本框 6"/>
          <p:cNvSpPr txBox="1"/>
          <p:nvPr/>
        </p:nvSpPr>
        <p:spPr>
          <a:xfrm>
            <a:off x="661670" y="5890895"/>
            <a:ext cx="9392285" cy="39878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rPr>
              <a:t>通过上图可发现，比例非常的悬殊；所以我们想更细致地考虑两种细分情况。</a:t>
            </a:r>
            <a:endParaRPr lang="zh-CN" altLang="en-US" sz="2000">
              <a:latin typeface="华文中宋" panose="02010600040101010101" charset="-122"/>
              <a:ea typeface="华文中宋" panose="02010600040101010101" charset="-122"/>
            </a:endParaRPr>
          </a:p>
        </p:txBody>
      </p:sp>
      <p:pic>
        <p:nvPicPr>
          <p:cNvPr id="10" name="图片 9"/>
          <p:cNvPicPr>
            <a:picLocks noChangeAspect="1"/>
          </p:cNvPicPr>
          <p:nvPr/>
        </p:nvPicPr>
        <p:blipFill>
          <a:blip r:embed="rId3"/>
          <a:stretch>
            <a:fillRect/>
          </a:stretch>
        </p:blipFill>
        <p:spPr>
          <a:xfrm>
            <a:off x="6167755" y="332740"/>
            <a:ext cx="5530215" cy="5396230"/>
          </a:xfrm>
          <a:prstGeom prst="rect">
            <a:avLst/>
          </a:prstGeom>
          <a:effectLst>
            <a:softEdge rad="127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txBox="1"/>
          <p:nvPr/>
        </p:nvSpPr>
        <p:spPr>
          <a:xfrm>
            <a:off x="0"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p>
            <a:pPr algn="ctr">
              <a:lnSpc>
                <a:spcPct val="110000"/>
              </a:lnSpc>
            </a:pPr>
            <a:endParaRPr kumimoji="1" lang="zh-CN" altLang="en-US"/>
          </a:p>
        </p:txBody>
      </p:sp>
      <p:pic>
        <p:nvPicPr>
          <p:cNvPr id="14" name="图片 14" descr="仅仅有Biden和Trump的数据"/>
          <p:cNvPicPr>
            <a:picLocks noChangeAspect="1"/>
          </p:cNvPicPr>
          <p:nvPr/>
        </p:nvPicPr>
        <p:blipFill>
          <a:blip r:embed="rId1"/>
          <a:srcRect t="52800"/>
          <a:stretch>
            <a:fillRect/>
          </a:stretch>
        </p:blipFill>
        <p:spPr>
          <a:xfrm>
            <a:off x="982980" y="1052830"/>
            <a:ext cx="10293350" cy="341693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79375">
            <a:gradFill>
              <a:gsLst>
                <a:gs pos="0">
                  <a:schemeClr val="accent1">
                    <a:lumMod val="25000"/>
                    <a:lumOff val="75000"/>
                  </a:schemeClr>
                </a:gs>
                <a:gs pos="51000">
                  <a:schemeClr val="accent1">
                    <a:lumMod val="45000"/>
                    <a:lumOff val="55000"/>
                  </a:schemeClr>
                </a:gs>
                <a:gs pos="100000">
                  <a:srgbClr val="5F19FF"/>
                </a:gs>
                <a:gs pos="100000">
                  <a:schemeClr val="accent1">
                    <a:lumMod val="30000"/>
                    <a:lumOff val="70000"/>
                  </a:schemeClr>
                </a:gs>
              </a:gsLst>
              <a:lin ang="5400000" scaled="1"/>
            </a:gradFill>
          </a:ln>
        </p:spPr>
      </p:pic>
      <p:sp>
        <p:nvSpPr>
          <p:cNvPr id="4" name="矩形 3"/>
          <p:cNvSpPr/>
          <p:nvPr/>
        </p:nvSpPr>
        <p:spPr>
          <a:xfrm>
            <a:off x="2316163" y="5013325"/>
            <a:ext cx="7559040" cy="829945"/>
          </a:xfrm>
          <a:prstGeom prst="rect">
            <a:avLst/>
          </a:prstGeom>
          <a:noFill/>
          <a:ln>
            <a:noFill/>
          </a:ln>
        </p:spPr>
        <p:txBody>
          <a:bodyPr wrap="none" rtlCol="0" anchor="t">
            <a:spAutoFit/>
          </a:bodyPr>
          <a:p>
            <a:pPr algn="ctr"/>
            <a:r>
              <a:rPr lang="zh-CN" altLang="en-US" sz="24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一个是不考虑</a:t>
            </a:r>
            <a:r>
              <a:rPr lang="en-US" altLang="zh-CN" sz="24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Harris</a:t>
            </a:r>
            <a:r>
              <a:rPr lang="zh-CN" altLang="en-US" sz="24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加入的情况，</a:t>
            </a:r>
            <a:endParaRPr lang="zh-CN" altLang="en-US" sz="24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ctr"/>
            <a:r>
              <a:rPr lang="zh-CN" altLang="en-US" sz="24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也就是</a:t>
            </a:r>
            <a:r>
              <a:rPr lang="en-US" altLang="zh-CN" sz="24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Biden</a:t>
            </a:r>
            <a:r>
              <a:rPr lang="zh-CN" altLang="en-US" sz="24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不退选，直接与</a:t>
            </a:r>
            <a:r>
              <a:rPr lang="en-US" altLang="zh-CN" sz="24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Trump</a:t>
            </a:r>
            <a:r>
              <a:rPr lang="zh-CN" altLang="en-US" sz="24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竞争的结果。如图</a:t>
            </a:r>
            <a:endParaRPr lang="zh-CN" altLang="en-US" sz="24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圆角矩形 8"/>
          <p:cNvSpPr/>
          <p:nvPr/>
        </p:nvSpPr>
        <p:spPr>
          <a:xfrm>
            <a:off x="-85090" y="4364990"/>
            <a:ext cx="12373610" cy="25203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txBox="1"/>
          <p:nvPr/>
        </p:nvSpPr>
        <p:spPr>
          <a:xfrm>
            <a:off x="-24765"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p>
            <a:pPr algn="ctr">
              <a:lnSpc>
                <a:spcPct val="110000"/>
              </a:lnSpc>
            </a:pPr>
            <a:endParaRPr kumimoji="1" lang="zh-CN" altLang="en-US"/>
          </a:p>
        </p:txBody>
      </p:sp>
      <p:sp>
        <p:nvSpPr>
          <p:cNvPr id="3" name="文本框 2"/>
          <p:cNvSpPr txBox="1"/>
          <p:nvPr/>
        </p:nvSpPr>
        <p:spPr>
          <a:xfrm>
            <a:off x="6456045" y="476885"/>
            <a:ext cx="5375910" cy="3538220"/>
          </a:xfrm>
          <a:prstGeom prst="rect">
            <a:avLst/>
          </a:prstGeom>
          <a:noFill/>
        </p:spPr>
        <p:txBody>
          <a:bodyPr wrap="square" rtlCol="0">
            <a:spAutoFit/>
          </a:bodyPr>
          <a:p>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另一个是考虑</a:t>
            </a:r>
            <a:r>
              <a:rPr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Harris</a:t>
            </a:r>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加入，</a:t>
            </a:r>
            <a:r>
              <a:rPr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Biden</a:t>
            </a:r>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退出的情况。因为</a:t>
            </a:r>
            <a:r>
              <a:rPr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Biden</a:t>
            </a:r>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在大选前</a:t>
            </a:r>
            <a:r>
              <a:rPr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3</a:t>
            </a:r>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个月临时退出，交给了副总统</a:t>
            </a:r>
            <a:r>
              <a:rPr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Harris</a:t>
            </a:r>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，在这样的情况下，如果是对</a:t>
            </a:r>
            <a:r>
              <a:rPr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Biden</a:t>
            </a:r>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的民主党支持者，大概率也会把选票给到</a:t>
            </a:r>
            <a:r>
              <a:rPr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Harris</a:t>
            </a:r>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，所以便需要重新调整训练模型。</a:t>
            </a:r>
            <a:endPar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pic>
        <p:nvPicPr>
          <p:cNvPr id="7" name="图片 6"/>
          <p:cNvPicPr>
            <a:picLocks noChangeAspect="1"/>
          </p:cNvPicPr>
          <p:nvPr/>
        </p:nvPicPr>
        <p:blipFill>
          <a:blip r:embed="rId1"/>
          <a:srcRect r="10087" b="56051"/>
          <a:stretch>
            <a:fillRect/>
          </a:stretch>
        </p:blipFill>
        <p:spPr>
          <a:xfrm>
            <a:off x="335280" y="405130"/>
            <a:ext cx="5688330" cy="1831975"/>
          </a:xfrm>
          <a:prstGeom prst="rect">
            <a:avLst/>
          </a:prstGeom>
        </p:spPr>
      </p:pic>
      <p:pic>
        <p:nvPicPr>
          <p:cNvPr id="8" name="图片 7"/>
          <p:cNvPicPr>
            <a:picLocks noChangeAspect="1"/>
          </p:cNvPicPr>
          <p:nvPr/>
        </p:nvPicPr>
        <p:blipFill>
          <a:blip r:embed="rId2"/>
          <a:stretch>
            <a:fillRect/>
          </a:stretch>
        </p:blipFill>
        <p:spPr>
          <a:xfrm>
            <a:off x="335280" y="2204720"/>
            <a:ext cx="5688330" cy="3721100"/>
          </a:xfrm>
          <a:prstGeom prst="rect">
            <a:avLst/>
          </a:prstGeom>
        </p:spPr>
      </p:pic>
      <p:pic>
        <p:nvPicPr>
          <p:cNvPr id="6" name="图片 5"/>
          <p:cNvPicPr>
            <a:picLocks noChangeAspect="1"/>
          </p:cNvPicPr>
          <p:nvPr/>
        </p:nvPicPr>
        <p:blipFill>
          <a:blip r:embed="rId3"/>
          <a:stretch>
            <a:fillRect/>
          </a:stretch>
        </p:blipFill>
        <p:spPr>
          <a:xfrm>
            <a:off x="47625" y="5517515"/>
            <a:ext cx="12191365" cy="4768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txBox="1"/>
          <p:nvPr/>
        </p:nvSpPr>
        <p:spPr>
          <a:xfrm>
            <a:off x="0"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scene3d>
              <a:camera prst="orthographicFront"/>
              <a:lightRig rig="threePt" dir="t"/>
            </a:scene3d>
          </a:bodyPr>
          <a:p>
            <a:pPr algn="ctr">
              <a:lnSpc>
                <a:spcPct val="110000"/>
              </a:lnSpc>
            </a:pPr>
            <a:endParaRPr kumimoji="1" lang="zh-CN" altLang="en-US">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3" name="图片 13" descr="把Biden的考虑进来后的预测"/>
          <p:cNvPicPr>
            <a:picLocks noChangeAspect="1"/>
          </p:cNvPicPr>
          <p:nvPr/>
        </p:nvPicPr>
        <p:blipFill>
          <a:blip r:embed="rId1"/>
          <a:stretch>
            <a:fillRect/>
          </a:stretch>
        </p:blipFill>
        <p:spPr>
          <a:xfrm>
            <a:off x="1055370" y="1484630"/>
            <a:ext cx="10410190" cy="4724400"/>
          </a:xfrm>
          <a:prstGeom prst="rect">
            <a:avLst/>
          </a:prstGeom>
          <a:ln w="82550">
            <a:solidFill>
              <a:schemeClr val="accent1">
                <a:lumMod val="50000"/>
                <a:lumOff val="50000"/>
              </a:schemeClr>
            </a:solidFill>
          </a:ln>
        </p:spPr>
      </p:pic>
      <p:sp>
        <p:nvSpPr>
          <p:cNvPr id="3" name="矩形 2"/>
          <p:cNvSpPr/>
          <p:nvPr/>
        </p:nvSpPr>
        <p:spPr>
          <a:xfrm>
            <a:off x="983615" y="332740"/>
            <a:ext cx="9114790" cy="922020"/>
          </a:xfrm>
          <a:prstGeom prst="rect">
            <a:avLst/>
          </a:prstGeom>
          <a:noFill/>
          <a:ln>
            <a:noFill/>
          </a:ln>
        </p:spPr>
        <p:txBody>
          <a:bodyPr wrap="none" rtlCol="0" anchor="t">
            <a:spAutoFit/>
          </a:bodyPr>
          <a:p>
            <a:pPr algn="ctr"/>
            <a:r>
              <a:rPr lang="zh-CN" altLang="en-US" sz="5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rPr>
              <a:t>经过调参以后得到合理的结果</a:t>
            </a:r>
            <a:endParaRPr lang="zh-CN" altLang="en-US" sz="5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044" y="-7183"/>
            <a:ext cx="12192000" cy="685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t="46539" b="12673"/>
          <a:stretch>
            <a:fillRect/>
          </a:stretch>
        </p:blipFill>
        <p:spPr>
          <a:xfrm>
            <a:off x="0" y="4070999"/>
            <a:ext cx="12192000" cy="2787001"/>
          </a:xfrm>
          <a:prstGeom prst="rect">
            <a:avLst/>
          </a:prstGeom>
          <a:noFill/>
          <a:ln>
            <a:noFill/>
          </a:ln>
        </p:spPr>
      </p:pic>
      <p:sp>
        <p:nvSpPr>
          <p:cNvPr id="4" name="标题 1"/>
          <p:cNvSpPr txBox="1"/>
          <p:nvPr/>
        </p:nvSpPr>
        <p:spPr>
          <a:xfrm>
            <a:off x="0" y="0"/>
            <a:ext cx="12192000" cy="6858000"/>
          </a:xfrm>
          <a:prstGeom prst="rect">
            <a:avLst/>
          </a:prstGeom>
          <a:gradFill>
            <a:gsLst>
              <a:gs pos="0">
                <a:schemeClr val="accent1">
                  <a:lumMod val="100000"/>
                  <a:alpha val="75000"/>
                </a:schemeClr>
              </a:gs>
              <a:gs pos="100000">
                <a:schemeClr val="accent1">
                  <a:lumMod val="75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2664395" y="5564352"/>
            <a:ext cx="1385520"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6" name="标题 1"/>
          <p:cNvSpPr txBox="1"/>
          <p:nvPr/>
        </p:nvSpPr>
        <p:spPr>
          <a:xfrm>
            <a:off x="8142083" y="5564352"/>
            <a:ext cx="1385522"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7" name="标题 1"/>
          <p:cNvSpPr txBox="1"/>
          <p:nvPr/>
        </p:nvSpPr>
        <p:spPr>
          <a:xfrm>
            <a:off x="2028667"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flipH="1">
            <a:off x="6473216"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2028667"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flipH="1" flipV="1">
            <a:off x="6064956"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5693274" y="1558504"/>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31478" y="1560621"/>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a:off x="1015253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5400000">
            <a:off x="993771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10903999"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10726466"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10126898"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9980177"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flipH="1">
            <a:off x="20865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flipH="1">
            <a:off x="42346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6200000" flipH="1">
            <a:off x="-542817"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6200000" flipH="1">
            <a:off x="-365284"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6200000" flipH="1">
            <a:off x="1211012"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H="1">
            <a:off x="1357733"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H="1">
            <a:off x="3683066"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3806743"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654843"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7531166"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4801519" y="7183"/>
            <a:ext cx="2390357" cy="3108181"/>
          </a:xfrm>
          <a:prstGeom prst="rect">
            <a:avLst/>
          </a:prstGeom>
          <a:noFill/>
          <a:ln>
            <a:noFill/>
          </a:ln>
        </p:spPr>
        <p:txBody>
          <a:bodyPr vert="horz" wrap="square" lIns="0" tIns="0" rIns="0" bIns="0" rtlCol="0" anchor="b"/>
          <a:lstStyle/>
          <a:p>
            <a:pPr algn="ctr">
              <a:lnSpc>
                <a:spcPct val="110000"/>
              </a:lnSpc>
            </a:pPr>
            <a:r>
              <a:rPr kumimoji="1" lang="en-US" altLang="zh-CN" sz="9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06</a:t>
            </a:r>
            <a:endParaRPr kumimoji="1" lang="zh-CN" altLang="en-US"/>
          </a:p>
        </p:txBody>
      </p:sp>
      <p:sp>
        <p:nvSpPr>
          <p:cNvPr id="30" name="标题 1"/>
          <p:cNvSpPr txBox="1"/>
          <p:nvPr/>
        </p:nvSpPr>
        <p:spPr>
          <a:xfrm>
            <a:off x="2515102" y="2926429"/>
            <a:ext cx="7161796" cy="2020860"/>
          </a:xfrm>
          <a:prstGeom prst="rect">
            <a:avLst/>
          </a:prstGeom>
          <a:noFill/>
          <a:ln>
            <a:noFill/>
          </a:ln>
        </p:spPr>
        <p:txBody>
          <a:bodyPr vert="horz" wrap="square" lIns="0" tIns="0" rIns="0" bIns="0" rtlCol="0" anchor="t"/>
          <a:lstStyle/>
          <a:p>
            <a:pPr algn="ctr">
              <a:lnSpc>
                <a:spcPct val="130000"/>
              </a:lnSpc>
              <a:buClrTx/>
              <a:buSzTx/>
              <a:buFontTx/>
            </a:pPr>
            <a:r>
              <a:rPr kumimoji="1" lang="en-US" altLang="zh-CN" sz="5400">
                <a:ln w="12700">
                  <a:noFill/>
                </a:ln>
                <a:gradFill>
                  <a:gsLst>
                    <a:gs pos="25000">
                      <a:srgbClr val="FFD83A"/>
                    </a:gs>
                    <a:gs pos="75000">
                      <a:srgbClr val="FFFD6D"/>
                    </a:gs>
                    <a:gs pos="0">
                      <a:srgbClr val="F8C334"/>
                    </a:gs>
                    <a:gs pos="100000">
                      <a:srgbClr val="FFFEB8"/>
                    </a:gs>
                  </a:gsLst>
                  <a:lin ang="18900000" scaled="1"/>
                </a:gradFill>
                <a:latin typeface="汉仪力量黑简" panose="00020600040101010101" charset="-122"/>
                <a:ea typeface="汉仪力量黑简" panose="00020600040101010101" charset="-122"/>
                <a:cs typeface="OPPOSans H" panose="00020600040101010101" charset="-122"/>
                <a:sym typeface="+mn-ea"/>
              </a:rPr>
              <a:t>模型可行性验证</a:t>
            </a:r>
            <a:endParaRPr kumimoji="1" lang="en-US" altLang="zh-CN" sz="5400">
              <a:ln w="12700">
                <a:noFill/>
              </a:ln>
              <a:gradFill>
                <a:gsLst>
                  <a:gs pos="25000">
                    <a:srgbClr val="FFD83A"/>
                  </a:gs>
                  <a:gs pos="75000">
                    <a:srgbClr val="FFFD6D"/>
                  </a:gs>
                  <a:gs pos="0">
                    <a:srgbClr val="F8C334"/>
                  </a:gs>
                  <a:gs pos="100000">
                    <a:srgbClr val="FFFEB8"/>
                  </a:gs>
                </a:gsLst>
                <a:lin ang="18900000" scaled="1"/>
              </a:gradFill>
              <a:latin typeface="汉仪力量黑简" panose="00020600040101010101" charset="-122"/>
              <a:ea typeface="汉仪力量黑简" panose="00020600040101010101" charset="-122"/>
              <a:cs typeface="OPPOSans H" panose="00020600040101010101" charset="-122"/>
              <a:sym typeface="+mn-ea"/>
            </a:endParaRPr>
          </a:p>
          <a:p>
            <a:pPr algn="ctr">
              <a:lnSpc>
                <a:spcPct val="130000"/>
              </a:lnSpc>
              <a:buClrTx/>
              <a:buSzTx/>
              <a:buFontTx/>
            </a:pPr>
            <a:r>
              <a:rPr kumimoji="1" lang="en-US" altLang="zh-CN" sz="5400">
                <a:ln w="12700">
                  <a:noFill/>
                </a:ln>
                <a:gradFill>
                  <a:gsLst>
                    <a:gs pos="25000">
                      <a:srgbClr val="FFD83A"/>
                    </a:gs>
                    <a:gs pos="75000">
                      <a:srgbClr val="FFFD6D"/>
                    </a:gs>
                    <a:gs pos="0">
                      <a:srgbClr val="F8C334"/>
                    </a:gs>
                    <a:gs pos="100000">
                      <a:srgbClr val="FFFEB8"/>
                    </a:gs>
                  </a:gsLst>
                  <a:lin ang="18900000" scaled="1"/>
                </a:gradFill>
                <a:latin typeface="汉仪力量黑简" panose="00020600040101010101" charset="-122"/>
                <a:ea typeface="汉仪力量黑简" panose="00020600040101010101" charset="-122"/>
                <a:cs typeface="OPPOSans H" panose="00020600040101010101" charset="-122"/>
                <a:sym typeface="+mn-ea"/>
              </a:rPr>
              <a:t>及可视化</a:t>
            </a:r>
            <a:endParaRPr kumimoji="1" lang="en-US" altLang="zh-CN" sz="5400">
              <a:ln w="12700">
                <a:noFill/>
              </a:ln>
              <a:gradFill>
                <a:gsLst>
                  <a:gs pos="25000">
                    <a:srgbClr val="FFD83A"/>
                  </a:gs>
                  <a:gs pos="75000">
                    <a:srgbClr val="FFFD6D"/>
                  </a:gs>
                  <a:gs pos="0">
                    <a:srgbClr val="F8C334"/>
                  </a:gs>
                  <a:gs pos="100000">
                    <a:srgbClr val="FFFEB8"/>
                  </a:gs>
                </a:gsLst>
                <a:lin ang="18900000" scaled="1"/>
              </a:gradFill>
              <a:latin typeface="汉仪力量黑简" panose="00020600040101010101" charset="-122"/>
              <a:ea typeface="汉仪力量黑简" panose="00020600040101010101" charset="-122"/>
              <a:cs typeface="OPPOSans H" panose="00020600040101010101" charset="-122"/>
              <a:sym typeface="+mn-ea"/>
            </a:endParaRPr>
          </a:p>
        </p:txBody>
      </p:sp>
      <p:sp>
        <p:nvSpPr>
          <p:cNvPr id="34" name="矩形 33"/>
          <p:cNvSpPr/>
          <p:nvPr/>
        </p:nvSpPr>
        <p:spPr>
          <a:xfrm>
            <a:off x="4007485" y="5517515"/>
            <a:ext cx="4220210" cy="574675"/>
          </a:xfrm>
          <a:prstGeom prst="rect">
            <a:avLst/>
          </a:prstGeom>
          <a:noFill/>
          <a:ln>
            <a:noFill/>
          </a:ln>
        </p:spPr>
        <p:txBody>
          <a:bodyPr wrap="none" rtlCol="0" anchor="t">
            <a:noAutofit/>
          </a:bodyPr>
          <a:p>
            <a:pPr algn="ctr">
              <a:lnSpc>
                <a:spcPct val="110000"/>
              </a:lnSpc>
            </a:pPr>
            <a:r>
              <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rPr>
              <a:t>Visualization</a:t>
            </a:r>
            <a:endPar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rgbClr val="6264F8"/>
            </a:gs>
            <a:gs pos="49000">
              <a:srgbClr val="B584EC"/>
            </a:gs>
            <a:gs pos="0">
              <a:srgbClr val="EE9AE5"/>
            </a:gs>
          </a:gsLst>
          <a:lin ang="2700000" scaled="1"/>
        </a:gradFill>
        <a:effectLst/>
      </p:bgPr>
    </p:bg>
    <p:spTree>
      <p:nvGrpSpPr>
        <p:cNvPr id="1" name=""/>
        <p:cNvGrpSpPr/>
        <p:nvPr/>
      </p:nvGrpSpPr>
      <p:grpSpPr>
        <a:xfrm>
          <a:off x="0" y="0"/>
          <a:ext cx="0" cy="0"/>
          <a:chOff x="0" y="0"/>
          <a:chExt cx="0" cy="0"/>
        </a:xfrm>
      </p:grpSpPr>
      <p:sp>
        <p:nvSpPr>
          <p:cNvPr id="12" name="标题 1" descr="7b0a2020202022776f7264617274223a2022220a7d0a"/>
          <p:cNvSpPr txBox="1"/>
          <p:nvPr/>
        </p:nvSpPr>
        <p:spPr>
          <a:xfrm>
            <a:off x="2319020" y="5589270"/>
            <a:ext cx="2401570" cy="908050"/>
          </a:xfrm>
          <a:prstGeom prst="rect">
            <a:avLst/>
          </a:prstGeom>
          <a:noFill/>
          <a:ln>
            <a:noFill/>
          </a:ln>
        </p:spPr>
        <p:txBody>
          <a:bodyPr vert="horz" wrap="square" lIns="0" tIns="0" rIns="0" bIns="0" rtlCol="0" anchor="t">
            <a:scene3d>
              <a:camera prst="perspectiveFront" fov="5400000"/>
              <a:lightRig rig="threePt" dir="t">
                <a:rot lat="0" lon="0" rev="5400000"/>
              </a:lightRig>
            </a:scene3d>
            <a:sp3d prstMaterial="softEdge">
              <a:contourClr>
                <a:srgbClr val="0F79FA"/>
              </a:contourClr>
            </a:sp3d>
          </a:bodyPr>
          <a:lstStyle/>
          <a:p>
            <a:pPr algn="just">
              <a:lnSpc>
                <a:spcPct val="130000"/>
              </a:lnSpc>
            </a:pPr>
            <a:r>
              <a:rPr kumimoji="1" lang="en-US" altLang="zh-CN" sz="4000">
                <a:ln w="1380" cmpd="sng"/>
                <a:gradFill>
                  <a:gsLst>
                    <a:gs pos="25000">
                      <a:srgbClr val="FFD83A"/>
                    </a:gs>
                    <a:gs pos="75000">
                      <a:srgbClr val="FFFD6D"/>
                    </a:gs>
                    <a:gs pos="0">
                      <a:srgbClr val="F8C334"/>
                    </a:gs>
                    <a:gs pos="100000">
                      <a:srgbClr val="FFFEB8"/>
                    </a:gs>
                  </a:gsLst>
                  <a:lin ang="18900000" scaled="1"/>
                </a:gradFill>
                <a:effectLst>
                  <a:innerShdw blurRad="13804" dist="50800" dir="18900000">
                    <a:srgbClr val="E8807F">
                      <a:alpha val="50000"/>
                    </a:srgbClr>
                  </a:innerShdw>
                  <a:reflection blurRad="11043" stA="38000" endA="300" endPos="74000" dist="76200" dir="5400000" sy="-100000" algn="bl" rotWithShape="0"/>
                </a:effectLst>
                <a:latin typeface="汉仪雅酷黑 95W" panose="020B0A04020202020204" charset="-122"/>
                <a:ea typeface="汉仪雅酷黑 95W" panose="020B0A04020202020204" charset="-122"/>
                <a:cs typeface="汉仪雅酷黑 95W" panose="020B0A04020202020204" charset="-122"/>
              </a:rPr>
              <a:t>ROC</a:t>
            </a:r>
            <a:r>
              <a:rPr kumimoji="1" lang="zh-CN" altLang="en-US" sz="4000">
                <a:ln w="1380" cmpd="sng"/>
                <a:gradFill>
                  <a:gsLst>
                    <a:gs pos="25000">
                      <a:srgbClr val="FFD83A"/>
                    </a:gs>
                    <a:gs pos="75000">
                      <a:srgbClr val="FFFD6D"/>
                    </a:gs>
                    <a:gs pos="0">
                      <a:srgbClr val="F8C334"/>
                    </a:gs>
                    <a:gs pos="100000">
                      <a:srgbClr val="FFFEB8"/>
                    </a:gs>
                  </a:gsLst>
                  <a:lin ang="18900000" scaled="1"/>
                </a:gradFill>
                <a:effectLst>
                  <a:innerShdw blurRad="13804" dist="50800" dir="18900000">
                    <a:srgbClr val="E8807F">
                      <a:alpha val="50000"/>
                    </a:srgbClr>
                  </a:innerShdw>
                  <a:reflection blurRad="11043" stA="38000" endA="300" endPos="74000" dist="76200" dir="5400000" sy="-100000" algn="bl" rotWithShape="0"/>
                </a:effectLst>
                <a:latin typeface="汉仪雅酷黑 95W" panose="020B0A04020202020204" charset="-122"/>
                <a:ea typeface="汉仪雅酷黑 95W" panose="020B0A04020202020204" charset="-122"/>
                <a:cs typeface="汉仪雅酷黑 95W" panose="020B0A04020202020204" charset="-122"/>
              </a:rPr>
              <a:t>曲线</a:t>
            </a:r>
            <a:endParaRPr kumimoji="1" lang="zh-CN" altLang="en-US" sz="4000">
              <a:ln w="1380" cmpd="sng"/>
              <a:gradFill>
                <a:gsLst>
                  <a:gs pos="25000">
                    <a:srgbClr val="FFD83A"/>
                  </a:gs>
                  <a:gs pos="75000">
                    <a:srgbClr val="FFFD6D"/>
                  </a:gs>
                  <a:gs pos="0">
                    <a:srgbClr val="F8C334"/>
                  </a:gs>
                  <a:gs pos="100000">
                    <a:srgbClr val="FFFEB8"/>
                  </a:gs>
                </a:gsLst>
                <a:lin ang="18900000" scaled="1"/>
              </a:gradFill>
              <a:effectLst>
                <a:innerShdw blurRad="13804" dist="50800" dir="18900000">
                  <a:srgbClr val="E8807F">
                    <a:alpha val="50000"/>
                  </a:srgbClr>
                </a:innerShdw>
                <a:reflection blurRad="11043" stA="38000" endA="300" endPos="74000" dist="76200" dir="5400000" sy="-100000" algn="bl" rotWithShape="0"/>
              </a:effectLst>
              <a:latin typeface="汉仪雅酷黑 95W" panose="020B0A04020202020204" charset="-122"/>
              <a:ea typeface="汉仪雅酷黑 95W" panose="020B0A04020202020204" charset="-122"/>
              <a:cs typeface="汉仪雅酷黑 95W" panose="020B0A04020202020204" charset="-122"/>
            </a:endParaRPr>
          </a:p>
        </p:txBody>
      </p:sp>
      <p:sp>
        <p:nvSpPr>
          <p:cNvPr id="14" name="标题 1" descr="7b0a2020202022776f7264617274223a2022220a7d0a"/>
          <p:cNvSpPr txBox="1"/>
          <p:nvPr/>
        </p:nvSpPr>
        <p:spPr>
          <a:xfrm>
            <a:off x="6743700" y="1844675"/>
            <a:ext cx="4013200" cy="3032125"/>
          </a:xfrm>
          <a:prstGeom prst="rect">
            <a:avLst/>
          </a:prstGeom>
          <a:noFill/>
          <a:ln>
            <a:noFill/>
          </a:ln>
        </p:spPr>
        <p:txBody>
          <a:bodyPr vert="horz" wrap="square" lIns="0" tIns="0" rIns="0" bIns="0" rtlCol="0" anchor="ctr">
            <a:scene3d>
              <a:camera prst="perspectiveFront" fov="5400000"/>
              <a:lightRig rig="threePt" dir="t">
                <a:rot lat="0" lon="0" rev="5400000"/>
              </a:lightRig>
            </a:scene3d>
            <a:sp3d prstMaterial="softEdge">
              <a:contourClr>
                <a:srgbClr val="0F79FA"/>
              </a:contourClr>
            </a:sp3d>
          </a:bodyPr>
          <a:lstStyle/>
          <a:p>
            <a:pPr algn="l">
              <a:lnSpc>
                <a:spcPct val="130000"/>
              </a:lnSpc>
            </a:pPr>
            <a:r>
              <a:rPr kumimoji="1" lang="zh-CN" altLang="en-US"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本模型的</a:t>
            </a:r>
            <a:r>
              <a:rPr kumimoji="1" lang="en-US" altLang="zh-CN"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True Positive Rate</a:t>
            </a:r>
            <a:r>
              <a:rPr kumimoji="1" lang="zh-CN" altLang="en-US"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分别为：</a:t>
            </a:r>
            <a:r>
              <a:rPr kumimoji="1" lang="en-US" altLang="zh-CN"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TPR=0.95(Trump)</a:t>
            </a:r>
            <a:r>
              <a:rPr kumimoji="1" lang="zh-CN" altLang="en-US"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和</a:t>
            </a:r>
            <a:r>
              <a:rPr kumimoji="1" lang="en-US" altLang="zh-CN"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TPR=0.98(Harris)</a:t>
            </a:r>
            <a:r>
              <a:rPr kumimoji="1" lang="zh-CN" altLang="en-US"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a:t>
            </a:r>
            <a:r>
              <a:rPr kumimoji="1" lang="en-US" altLang="zh-CN"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Trump</a:t>
            </a:r>
            <a:r>
              <a:rPr kumimoji="1" lang="zh-CN" altLang="en-US"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和</a:t>
            </a:r>
            <a:r>
              <a:rPr kumimoji="1" lang="en-US" altLang="zh-CN"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Harris</a:t>
            </a:r>
            <a:r>
              <a:rPr kumimoji="1" lang="zh-CN" altLang="en-US"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的</a:t>
            </a:r>
            <a:r>
              <a:rPr kumimoji="1" lang="en-US" altLang="zh-CN"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ROC</a:t>
            </a:r>
            <a:r>
              <a:rPr kumimoji="1" lang="zh-CN" altLang="en-US"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曲线下的</a:t>
            </a:r>
            <a:r>
              <a:rPr kumimoji="1" lang="en-US" altLang="zh-CN"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AUC</a:t>
            </a:r>
            <a:r>
              <a:rPr kumimoji="1" lang="zh-CN" altLang="en-US"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接近</a:t>
            </a:r>
            <a:r>
              <a:rPr kumimoji="1" lang="en-US" altLang="zh-CN"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1</a:t>
            </a:r>
            <a:r>
              <a:rPr kumimoji="1" lang="zh-CN" altLang="en-US"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rPr>
              <a:t>，模型在识别这两类支持者时非常有效。</a:t>
            </a:r>
            <a:endParaRPr kumimoji="1" lang="zh-CN" altLang="en-US" sz="2800">
              <a:ln w="828" cmpd="sng"/>
              <a:gradFill>
                <a:gsLst>
                  <a:gs pos="25000">
                    <a:srgbClr val="FFD83A"/>
                  </a:gs>
                  <a:gs pos="75000">
                    <a:srgbClr val="FFFD6D"/>
                  </a:gs>
                  <a:gs pos="0">
                    <a:srgbClr val="F8C334"/>
                  </a:gs>
                  <a:gs pos="100000">
                    <a:srgbClr val="FFFEB8"/>
                  </a:gs>
                </a:gsLst>
                <a:lin ang="18900000" scaled="1"/>
              </a:gradFill>
              <a:effectLst>
                <a:innerShdw blurRad="8283" dist="50800" dir="18900000">
                  <a:srgbClr val="E8807F">
                    <a:alpha val="50000"/>
                  </a:srgbClr>
                </a:innerShdw>
              </a:effectLst>
              <a:latin typeface="汉仪雅酷黑 95W" panose="020B0A04020202020204" charset="-122"/>
              <a:ea typeface="汉仪雅酷黑 95W" panose="020B0A04020202020204" charset="-122"/>
              <a:cs typeface="汉仪雅酷黑 95W" panose="020B0A04020202020204" charset="-122"/>
              <a:sym typeface="汉仪雅酷黑 95W" panose="020B0A04020202020204" charset="-122"/>
            </a:endParaRPr>
          </a:p>
        </p:txBody>
      </p:sp>
      <p:sp>
        <p:nvSpPr>
          <p:cNvPr id="15" name="标题 1"/>
          <p:cNvSpPr txBox="1"/>
          <p:nvPr/>
        </p:nvSpPr>
        <p:spPr>
          <a:xfrm>
            <a:off x="78721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3600" b="1">
                <a:ln w="12700">
                  <a:noFill/>
                </a:ln>
                <a:gradFill>
                  <a:gsLst>
                    <a:gs pos="25000">
                      <a:srgbClr val="FFD83A"/>
                    </a:gs>
                    <a:gs pos="75000">
                      <a:srgbClr val="FFFD6D"/>
                    </a:gs>
                    <a:gs pos="0">
                      <a:srgbClr val="F8C334"/>
                    </a:gs>
                    <a:gs pos="100000">
                      <a:srgbClr val="FFFEB8"/>
                    </a:gs>
                  </a:gsLst>
                  <a:lin ang="18900000" scaled="1"/>
                </a:gradFill>
                <a:latin typeface="汉仪雅酷黑 95W" panose="020B0A04020202020204" charset="-122"/>
                <a:ea typeface="汉仪雅酷黑 95W" panose="020B0A04020202020204" charset="-122"/>
                <a:cs typeface="Source Han Sans CN Bold" panose="020B0800000000000000" charset="-122"/>
              </a:rPr>
              <a:t>数据可视化</a:t>
            </a:r>
            <a:endParaRPr kumimoji="1" lang="en-US" altLang="zh-CN" sz="3600" b="1">
              <a:ln w="12700">
                <a:noFill/>
              </a:ln>
              <a:gradFill>
                <a:gsLst>
                  <a:gs pos="25000">
                    <a:srgbClr val="FFD83A"/>
                  </a:gs>
                  <a:gs pos="75000">
                    <a:srgbClr val="FFFD6D"/>
                  </a:gs>
                  <a:gs pos="0">
                    <a:srgbClr val="F8C334"/>
                  </a:gs>
                  <a:gs pos="100000">
                    <a:srgbClr val="FFFEB8"/>
                  </a:gs>
                </a:gsLst>
                <a:lin ang="18900000" scaled="1"/>
              </a:gradFill>
              <a:latin typeface="汉仪雅酷黑 95W" panose="020B0A04020202020204" charset="-122"/>
              <a:ea typeface="汉仪雅酷黑 95W" panose="020B0A04020202020204" charset="-122"/>
              <a:cs typeface="Source Han Sans CN Bold" panose="020B0800000000000000" charset="-122"/>
            </a:endParaRPr>
          </a:p>
        </p:txBody>
      </p:sp>
      <p:grpSp>
        <p:nvGrpSpPr>
          <p:cNvPr id="16" name="组合 15"/>
          <p:cNvGrpSpPr/>
          <p:nvPr/>
        </p:nvGrpSpPr>
        <p:grpSpPr>
          <a:xfrm>
            <a:off x="149860" y="487680"/>
            <a:ext cx="510540" cy="419100"/>
            <a:chOff x="149860" y="487680"/>
            <a:chExt cx="510540" cy="419100"/>
          </a:xfrm>
        </p:grpSpPr>
        <p:sp>
          <p:nvSpPr>
            <p:cNvPr id="17"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pic>
        <p:nvPicPr>
          <p:cNvPr id="4" name="图片 15" descr="ROC Curve"/>
          <p:cNvPicPr>
            <a:picLocks noChangeAspect="1"/>
          </p:cNvPicPr>
          <p:nvPr/>
        </p:nvPicPr>
        <p:blipFill>
          <a:blip r:embed="rId1"/>
          <a:stretch>
            <a:fillRect/>
          </a:stretch>
        </p:blipFill>
        <p:spPr>
          <a:xfrm>
            <a:off x="839470" y="1196975"/>
            <a:ext cx="5360035" cy="4335145"/>
          </a:xfrm>
          <a:prstGeom prst="rect">
            <a:avLst/>
          </a:prstGeom>
          <a:effectLst>
            <a:softEdge rad="3175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00">
              <a:srgbClr val="6264F8"/>
            </a:gs>
            <a:gs pos="49000">
              <a:srgbClr val="B584EC"/>
            </a:gs>
            <a:gs pos="0">
              <a:srgbClr val="EE9AE5"/>
            </a:gs>
          </a:gsLst>
          <a:lin ang="2700000" scaled="1"/>
        </a:gradFill>
        <a:effectLst/>
      </p:bgPr>
    </p:bg>
    <p:spTree>
      <p:nvGrpSpPr>
        <p:cNvPr id="1" name=""/>
        <p:cNvGrpSpPr/>
        <p:nvPr/>
      </p:nvGrpSpPr>
      <p:grpSpPr>
        <a:xfrm>
          <a:off x="0" y="0"/>
          <a:ext cx="0" cy="0"/>
          <a:chOff x="0" y="0"/>
          <a:chExt cx="0" cy="0"/>
        </a:xfrm>
      </p:grpSpPr>
      <p:sp>
        <p:nvSpPr>
          <p:cNvPr id="15" name="标题 1" descr="7b0a2020202022776f7264617274223a2022220a7d0a"/>
          <p:cNvSpPr txBox="1"/>
          <p:nvPr/>
        </p:nvSpPr>
        <p:spPr>
          <a:xfrm>
            <a:off x="787215" y="450990"/>
            <a:ext cx="10671175" cy="468000"/>
          </a:xfrm>
          <a:prstGeom prst="rect">
            <a:avLst/>
          </a:prstGeom>
          <a:noFill/>
          <a:ln>
            <a:noFill/>
          </a:ln>
        </p:spPr>
        <p:txBody>
          <a:bodyPr vert="horz" wrap="square" lIns="0" tIns="0" rIns="0" bIns="0" rtlCol="0" anchor="ctr">
            <a:scene3d>
              <a:camera prst="perspectiveFront" fov="5400000"/>
              <a:lightRig rig="threePt" dir="t">
                <a:rot lat="0" lon="0" rev="5400000"/>
              </a:lightRig>
            </a:scene3d>
            <a:sp3d prstMaterial="softEdge">
              <a:contourClr>
                <a:srgbClr val="0F79FA"/>
              </a:contourClr>
            </a:sp3d>
          </a:bodyPr>
          <a:lstStyle/>
          <a:p>
            <a:pPr algn="l">
              <a:lnSpc>
                <a:spcPct val="110000"/>
              </a:lnSpc>
            </a:pPr>
            <a:r>
              <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rPr>
              <a:t>混淆矩阵</a:t>
            </a:r>
            <a:endPar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endParaRPr>
          </a:p>
        </p:txBody>
      </p:sp>
      <p:grpSp>
        <p:nvGrpSpPr>
          <p:cNvPr id="16" name="组合 15"/>
          <p:cNvGrpSpPr/>
          <p:nvPr/>
        </p:nvGrpSpPr>
        <p:grpSpPr>
          <a:xfrm>
            <a:off x="149860" y="487680"/>
            <a:ext cx="510540" cy="419100"/>
            <a:chOff x="149860" y="487680"/>
            <a:chExt cx="510540" cy="419100"/>
          </a:xfrm>
        </p:grpSpPr>
        <p:sp>
          <p:nvSpPr>
            <p:cNvPr id="17"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pic>
        <p:nvPicPr>
          <p:cNvPr id="2" name="图片 16" descr="混淆矩阵 用于反应使得否被正确分类"/>
          <p:cNvPicPr>
            <a:picLocks noChangeAspect="1"/>
          </p:cNvPicPr>
          <p:nvPr/>
        </p:nvPicPr>
        <p:blipFill>
          <a:blip r:embed="rId1"/>
          <a:stretch>
            <a:fillRect/>
          </a:stretch>
        </p:blipFill>
        <p:spPr>
          <a:xfrm>
            <a:off x="6600190" y="1269365"/>
            <a:ext cx="5273040" cy="3954780"/>
          </a:xfrm>
          <a:prstGeom prst="rect">
            <a:avLst/>
          </a:prstGeom>
          <a:effectLst>
            <a:softEdge rad="63500"/>
          </a:effectLst>
        </p:spPr>
      </p:pic>
      <p:pic>
        <p:nvPicPr>
          <p:cNvPr id="5" name="图片 4"/>
          <p:cNvPicPr>
            <a:picLocks noChangeAspect="1"/>
          </p:cNvPicPr>
          <p:nvPr/>
        </p:nvPicPr>
        <p:blipFill>
          <a:blip r:embed="rId2"/>
          <a:srcRect r="11588"/>
          <a:stretch>
            <a:fillRect/>
          </a:stretch>
        </p:blipFill>
        <p:spPr>
          <a:xfrm>
            <a:off x="407035" y="1271270"/>
            <a:ext cx="6181725" cy="3951605"/>
          </a:xfrm>
          <a:prstGeom prst="rect">
            <a:avLst/>
          </a:prstGeom>
          <a:effectLst>
            <a:softEdge rad="57150"/>
          </a:effectLst>
        </p:spPr>
      </p:pic>
      <p:sp>
        <p:nvSpPr>
          <p:cNvPr id="6" name="文本框 5"/>
          <p:cNvSpPr txBox="1"/>
          <p:nvPr/>
        </p:nvSpPr>
        <p:spPr>
          <a:xfrm>
            <a:off x="2519045" y="5589270"/>
            <a:ext cx="7164705" cy="1076325"/>
          </a:xfrm>
          <a:prstGeom prst="rect">
            <a:avLst/>
          </a:prstGeom>
          <a:noFill/>
        </p:spPr>
        <p:txBody>
          <a:bodyPr wrap="square" rtlCol="0">
            <a:spAutoFit/>
          </a:bodyPr>
          <a:p>
            <a:r>
              <a:rPr kumimoji="1" lang="zh-CN" altLang="en-US" sz="32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rPr>
              <a:t>大部分数据都能够集中的被分类和识别。</a:t>
            </a:r>
            <a:endParaRPr kumimoji="1" lang="zh-CN" altLang="en-US" sz="32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endParaRPr>
          </a:p>
          <a:p>
            <a:endParaRPr kumimoji="1" lang="zh-CN" altLang="en-US" sz="32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00">
              <a:srgbClr val="6264F8"/>
            </a:gs>
            <a:gs pos="49000">
              <a:srgbClr val="B584EC"/>
            </a:gs>
            <a:gs pos="0">
              <a:srgbClr val="EE9AE5"/>
            </a:gs>
          </a:gsLst>
          <a:lin ang="2700000" scaled="1"/>
        </a:gradFill>
        <a:effectLst/>
      </p:bgPr>
    </p:bg>
    <p:spTree>
      <p:nvGrpSpPr>
        <p:cNvPr id="1" name=""/>
        <p:cNvGrpSpPr/>
        <p:nvPr/>
      </p:nvGrpSpPr>
      <p:grpSpPr>
        <a:xfrm>
          <a:off x="0" y="0"/>
          <a:ext cx="0" cy="0"/>
          <a:chOff x="0" y="0"/>
          <a:chExt cx="0" cy="0"/>
        </a:xfrm>
      </p:grpSpPr>
      <p:sp>
        <p:nvSpPr>
          <p:cNvPr id="15" name="标题 1" descr="7b0a2020202022776f7264617274223a2022220a7d0a"/>
          <p:cNvSpPr txBox="1"/>
          <p:nvPr/>
        </p:nvSpPr>
        <p:spPr>
          <a:xfrm>
            <a:off x="787215" y="450990"/>
            <a:ext cx="10671175" cy="468000"/>
          </a:xfrm>
          <a:prstGeom prst="rect">
            <a:avLst/>
          </a:prstGeom>
          <a:noFill/>
          <a:ln>
            <a:noFill/>
          </a:ln>
        </p:spPr>
        <p:txBody>
          <a:bodyPr vert="horz" wrap="square" lIns="0" tIns="0" rIns="0" bIns="0" rtlCol="0" anchor="ctr">
            <a:scene3d>
              <a:camera prst="perspectiveFront" fov="5400000"/>
              <a:lightRig rig="threePt" dir="t">
                <a:rot lat="0" lon="0" rev="5400000"/>
              </a:lightRig>
            </a:scene3d>
            <a:sp3d prstMaterial="softEdge">
              <a:contourClr>
                <a:srgbClr val="0F79FA"/>
              </a:contourClr>
            </a:sp3d>
          </a:bodyPr>
          <a:lstStyle/>
          <a:p>
            <a:pPr algn="l">
              <a:lnSpc>
                <a:spcPct val="110000"/>
              </a:lnSpc>
            </a:pPr>
            <a:r>
              <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rPr>
              <a:t>更加直观的可视化</a:t>
            </a:r>
            <a:r>
              <a:rPr kumimoji="1"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rPr>
              <a:t>——</a:t>
            </a:r>
            <a:r>
              <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rPr>
              <a:t>制作饼图</a:t>
            </a:r>
            <a:endPar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endParaRPr>
          </a:p>
        </p:txBody>
      </p:sp>
      <p:grpSp>
        <p:nvGrpSpPr>
          <p:cNvPr id="16" name="组合 15"/>
          <p:cNvGrpSpPr/>
          <p:nvPr/>
        </p:nvGrpSpPr>
        <p:grpSpPr>
          <a:xfrm>
            <a:off x="149860" y="487680"/>
            <a:ext cx="510540" cy="419100"/>
            <a:chOff x="149860" y="487680"/>
            <a:chExt cx="510540" cy="419100"/>
          </a:xfrm>
        </p:grpSpPr>
        <p:sp>
          <p:nvSpPr>
            <p:cNvPr id="17"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
        <p:nvSpPr>
          <p:cNvPr id="6" name="文本框 5"/>
          <p:cNvSpPr txBox="1"/>
          <p:nvPr/>
        </p:nvSpPr>
        <p:spPr>
          <a:xfrm>
            <a:off x="407670" y="5258435"/>
            <a:ext cx="6969125" cy="829945"/>
          </a:xfrm>
          <a:prstGeom prst="rect">
            <a:avLst/>
          </a:prstGeom>
          <a:noFill/>
        </p:spPr>
        <p:txBody>
          <a:bodyPr wrap="square" rtlCol="0">
            <a:spAutoFit/>
          </a:bodyPr>
          <a:p>
            <a:r>
              <a:rPr kumimoji="1" lang="zh-CN" altLang="en-US" sz="2400">
                <a:ln w="621" cmpd="sng"/>
                <a:gradFill>
                  <a:gsLst>
                    <a:gs pos="25000">
                      <a:srgbClr val="FFD83A"/>
                    </a:gs>
                    <a:gs pos="75000">
                      <a:srgbClr val="FFFD6D"/>
                    </a:gs>
                    <a:gs pos="0">
                      <a:srgbClr val="F8C334"/>
                    </a:gs>
                    <a:gs pos="100000">
                      <a:srgbClr val="FFFEB8"/>
                    </a:gs>
                  </a:gsLst>
                  <a:lin ang="18900000" scaled="1"/>
                </a:gradFill>
                <a:effectLst/>
                <a:latin typeface="汉仪雅酷黑 95W" panose="020B0A04020202020204" charset="-122"/>
                <a:ea typeface="汉仪雅酷黑 95W" panose="020B0A04020202020204" charset="-122"/>
                <a:sym typeface="+mn-ea"/>
              </a:rPr>
              <a:t>为了更直观地展示大选前后候选人支持比例的变化，我们通过饼图来展现支持度的动态变化</a:t>
            </a:r>
            <a:r>
              <a:rPr kumimoji="1" lang="zh-CN" altLang="en-US" sz="24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sym typeface="+mn-ea"/>
              </a:rPr>
              <a:t>。</a:t>
            </a:r>
            <a:endParaRPr kumimoji="1" lang="zh-CN" altLang="en-US" sz="24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sym typeface="+mn-ea"/>
            </a:endParaRPr>
          </a:p>
        </p:txBody>
      </p:sp>
      <p:pic>
        <p:nvPicPr>
          <p:cNvPr id="20" name="图片 20" descr="pie chart"/>
          <p:cNvPicPr>
            <a:picLocks noChangeAspect="1"/>
          </p:cNvPicPr>
          <p:nvPr/>
        </p:nvPicPr>
        <p:blipFill>
          <a:blip r:embed="rId1"/>
          <a:srcRect l="2438" t="-9719" r="2864"/>
          <a:stretch>
            <a:fillRect/>
          </a:stretch>
        </p:blipFill>
        <p:spPr>
          <a:xfrm>
            <a:off x="479425" y="1052195"/>
            <a:ext cx="6897370" cy="3945890"/>
          </a:xfrm>
          <a:prstGeom prst="rect">
            <a:avLst/>
          </a:prstGeom>
        </p:spPr>
      </p:pic>
      <p:sp>
        <p:nvSpPr>
          <p:cNvPr id="8" name="文本框 7"/>
          <p:cNvSpPr txBox="1"/>
          <p:nvPr/>
        </p:nvSpPr>
        <p:spPr>
          <a:xfrm>
            <a:off x="7536180" y="1341120"/>
            <a:ext cx="4110355" cy="5692775"/>
          </a:xfrm>
          <a:prstGeom prst="rect">
            <a:avLst/>
          </a:prstGeom>
          <a:noFill/>
        </p:spPr>
        <p:txBody>
          <a:bodyPr wrap="square" rtlCol="0">
            <a:spAutoFit/>
            <a:scene3d>
              <a:camera prst="orthographicFront"/>
              <a:lightRig rig="threePt" dir="t"/>
            </a:scene3d>
          </a:bodyPr>
          <a:p>
            <a:r>
              <a:rPr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    </a:t>
            </a:r>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在此可视化中，我们使用了鲜明且易于区分的颜色来代表不同的候选人：</a:t>
            </a:r>
            <a:endPar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r>
              <a:rPr lang="en-US"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a:t>
            </a:r>
            <a:r>
              <a:rPr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Trump </a:t>
            </a:r>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使用了鲜明的红色，以便突显其支持者的强烈倾向；</a:t>
            </a:r>
            <a:endPar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r>
              <a:rPr lang="en-US"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a:t>
            </a:r>
            <a:r>
              <a:rPr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Biden </a:t>
            </a:r>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则使用了蓝色，代表他在最初阶段的支持；</a:t>
            </a:r>
            <a:endPar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r>
              <a:rPr lang="en-US"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a:t>
            </a:r>
            <a:r>
              <a:rPr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Harris </a:t>
            </a:r>
            <a:r>
              <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则以绿色展示，标志着她作为副总统候选人的加入和支持的重组。</a:t>
            </a:r>
            <a:endPar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endPar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endParaRPr lang="zh-CN" altLang="en-US"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0">
              <a:srgbClr val="6264F8"/>
            </a:gs>
            <a:gs pos="49000">
              <a:srgbClr val="B584EC"/>
            </a:gs>
            <a:gs pos="0">
              <a:srgbClr val="EE9AE5"/>
            </a:gs>
          </a:gsLst>
          <a:lin ang="2700000" scaled="1"/>
        </a:gradFill>
        <a:effectLst/>
      </p:bgPr>
    </p:bg>
    <p:spTree>
      <p:nvGrpSpPr>
        <p:cNvPr id="1" name=""/>
        <p:cNvGrpSpPr/>
        <p:nvPr/>
      </p:nvGrpSpPr>
      <p:grpSpPr>
        <a:xfrm>
          <a:off x="0" y="0"/>
          <a:ext cx="0" cy="0"/>
          <a:chOff x="0" y="0"/>
          <a:chExt cx="0" cy="0"/>
        </a:xfrm>
      </p:grpSpPr>
      <p:sp>
        <p:nvSpPr>
          <p:cNvPr id="3" name="文本框 2" descr="7b0a2020202022776f7264617274223a2022220a7d0a"/>
          <p:cNvSpPr txBox="1"/>
          <p:nvPr/>
        </p:nvSpPr>
        <p:spPr>
          <a:xfrm>
            <a:off x="263525" y="4561205"/>
            <a:ext cx="7212330" cy="1770380"/>
          </a:xfrm>
          <a:prstGeom prst="rect">
            <a:avLst/>
          </a:prstGeom>
          <a:noFill/>
        </p:spPr>
        <p:txBody>
          <a:bodyPr wrap="square" rtlCol="0">
            <a:noAutofit/>
            <a:scene3d>
              <a:camera prst="orthographicFront"/>
              <a:lightRig rig="threePt" dir="t"/>
            </a:scene3d>
          </a:bodyPr>
          <a:p>
            <a:r>
              <a:rPr lang="zh-CN" altLang="en-US">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为了更清晰地传达各候选人支持比例，我们为每个部分添加了详细的百分比标签，使得图表更具可读性。此外，采用</a:t>
            </a:r>
            <a:r>
              <a:rPr lang="en-US" altLang="zh-C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explode </a:t>
            </a:r>
            <a:r>
              <a:rPr lang="zh-CN" altLang="en-US">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参数，将</a:t>
            </a:r>
            <a:r>
              <a:rPr lang="en-US" altLang="zh-C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Trump </a:t>
            </a:r>
            <a:r>
              <a:rPr lang="zh-CN" altLang="en-US">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的部分突出显示，强调其在局势变化中的重要地位。</a:t>
            </a:r>
            <a:endParaRPr lang="zh-CN" altLang="en-US">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r>
              <a:rPr lang="zh-CN" altLang="en-US">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通过这种可视化展示，我们能够清晰地看到大选过程中关键因素的变化，帮助我们更好地理解</a:t>
            </a:r>
            <a:r>
              <a:rPr lang="en-US" altLang="zh-C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Biden </a:t>
            </a:r>
            <a:r>
              <a:rPr lang="zh-CN" altLang="en-US">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退出后的支持分配变化及其对选举结果的影响。</a:t>
            </a:r>
            <a:endParaRPr lang="zh-CN" altLang="en-US">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pic>
        <p:nvPicPr>
          <p:cNvPr id="20" name="图片 20" descr="pie chart"/>
          <p:cNvPicPr>
            <a:picLocks noChangeAspect="1"/>
          </p:cNvPicPr>
          <p:nvPr/>
        </p:nvPicPr>
        <p:blipFill>
          <a:blip r:embed="rId1"/>
          <a:srcRect l="2438" t="-9719" r="2864"/>
          <a:stretch>
            <a:fillRect/>
          </a:stretch>
        </p:blipFill>
        <p:spPr>
          <a:xfrm>
            <a:off x="369570" y="528955"/>
            <a:ext cx="7046595" cy="3945890"/>
          </a:xfrm>
          <a:prstGeom prst="rect">
            <a:avLst/>
          </a:prstGeom>
          <a:effectLst>
            <a:softEdge rad="63500"/>
          </a:effectLst>
        </p:spPr>
      </p:pic>
      <p:pic>
        <p:nvPicPr>
          <p:cNvPr id="4" name="图片 3"/>
          <p:cNvPicPr>
            <a:picLocks noChangeAspect="1"/>
          </p:cNvPicPr>
          <p:nvPr/>
        </p:nvPicPr>
        <p:blipFill>
          <a:blip r:embed="rId2"/>
          <a:srcRect l="4242" t="1368" r="3371"/>
          <a:stretch>
            <a:fillRect/>
          </a:stretch>
        </p:blipFill>
        <p:spPr>
          <a:xfrm>
            <a:off x="7536180" y="908685"/>
            <a:ext cx="4329430" cy="5224145"/>
          </a:xfrm>
          <a:prstGeom prst="rect">
            <a:avLst/>
          </a:prstGeom>
        </p:spPr>
      </p:pic>
      <p:sp>
        <p:nvSpPr>
          <p:cNvPr id="7" name="文本框 6"/>
          <p:cNvSpPr txBox="1"/>
          <p:nvPr/>
        </p:nvSpPr>
        <p:spPr>
          <a:xfrm>
            <a:off x="551180" y="116840"/>
            <a:ext cx="7050405" cy="645160"/>
          </a:xfrm>
          <a:prstGeom prst="rect">
            <a:avLst/>
          </a:prstGeom>
          <a:noFill/>
        </p:spPr>
        <p:txBody>
          <a:bodyPr wrap="square" rtlCol="0">
            <a:spAutoFit/>
          </a:bodyPr>
          <a:p>
            <a:r>
              <a:rPr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cs typeface="汉仪雅酷黑 95W" panose="020B0A04020202020204" charset="-122"/>
              </a:rPr>
              <a:t>饼图解析</a:t>
            </a:r>
            <a:endParaRPr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cs typeface="汉仪雅酷黑 95W" panose="020B0A04020202020204" charset="-122"/>
            </a:endParaRPr>
          </a:p>
        </p:txBody>
      </p:sp>
      <p:grpSp>
        <p:nvGrpSpPr>
          <p:cNvPr id="8" name="组合 7"/>
          <p:cNvGrpSpPr/>
          <p:nvPr/>
        </p:nvGrpSpPr>
        <p:grpSpPr>
          <a:xfrm>
            <a:off x="119380" y="290830"/>
            <a:ext cx="510540" cy="419100"/>
            <a:chOff x="149860" y="487680"/>
            <a:chExt cx="510540" cy="419100"/>
          </a:xfrm>
        </p:grpSpPr>
        <p:sp>
          <p:nvSpPr>
            <p:cNvPr id="9"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p>
              <a:pPr algn="ctr">
                <a:lnSpc>
                  <a:spcPct val="110000"/>
                </a:lnSpc>
              </a:pPr>
              <a:endParaRPr kumimoji="1" lang="zh-CN" altLang="en-US"/>
            </a:p>
          </p:txBody>
        </p:sp>
        <p:sp>
          <p:nvSpPr>
            <p:cNvPr id="10"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p>
              <a:pPr algn="ctr">
                <a:lnSpc>
                  <a:spcPct val="110000"/>
                </a:lnSpc>
              </a:pPr>
              <a:endParaRPr kumimoji="1" lang="zh-CN" altLang="en-US"/>
            </a:p>
          </p:txBody>
        </p:sp>
        <p:sp>
          <p:nvSpPr>
            <p:cNvPr id="11"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p>
              <a:pPr algn="ctr">
                <a:lnSpc>
                  <a:spcPct val="110000"/>
                </a:lnSpc>
              </a:pPr>
              <a:endParaRPr kumimoji="1"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044" y="-7183"/>
            <a:ext cx="12192000" cy="685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t="46539" b="12673"/>
          <a:stretch>
            <a:fillRect/>
          </a:stretch>
        </p:blipFill>
        <p:spPr>
          <a:xfrm>
            <a:off x="0" y="4070999"/>
            <a:ext cx="12192000" cy="2787001"/>
          </a:xfrm>
          <a:prstGeom prst="rect">
            <a:avLst/>
          </a:prstGeom>
          <a:noFill/>
          <a:ln>
            <a:noFill/>
          </a:ln>
        </p:spPr>
      </p:pic>
      <p:sp>
        <p:nvSpPr>
          <p:cNvPr id="4" name="标题 1"/>
          <p:cNvSpPr txBox="1"/>
          <p:nvPr/>
        </p:nvSpPr>
        <p:spPr>
          <a:xfrm>
            <a:off x="0" y="0"/>
            <a:ext cx="12192000" cy="6858000"/>
          </a:xfrm>
          <a:prstGeom prst="rect">
            <a:avLst/>
          </a:prstGeom>
          <a:gradFill>
            <a:gsLst>
              <a:gs pos="0">
                <a:schemeClr val="accent1">
                  <a:lumMod val="100000"/>
                  <a:alpha val="75000"/>
                </a:schemeClr>
              </a:gs>
              <a:gs pos="100000">
                <a:schemeClr val="accent1">
                  <a:lumMod val="75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2664395" y="5564352"/>
            <a:ext cx="1385520"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6" name="标题 1"/>
          <p:cNvSpPr txBox="1"/>
          <p:nvPr/>
        </p:nvSpPr>
        <p:spPr>
          <a:xfrm>
            <a:off x="8142083" y="5564352"/>
            <a:ext cx="1385522"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7" name="标题 1"/>
          <p:cNvSpPr txBox="1"/>
          <p:nvPr/>
        </p:nvSpPr>
        <p:spPr>
          <a:xfrm>
            <a:off x="2028667"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flipH="1">
            <a:off x="6473216"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2028667"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flipH="1" flipV="1">
            <a:off x="6064956"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5693274" y="1558504"/>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31478" y="1560621"/>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a:off x="1015253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5400000">
            <a:off x="993771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10903999"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10726466"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10126898"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9980177"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flipH="1">
            <a:off x="20865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flipH="1">
            <a:off x="42346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6200000" flipH="1">
            <a:off x="-542817"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6200000" flipH="1">
            <a:off x="-365284"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6200000" flipH="1">
            <a:off x="1211012"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H="1">
            <a:off x="1357733"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H="1">
            <a:off x="3683066"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3806743"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654843"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7531166"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4801519" y="7183"/>
            <a:ext cx="2390357" cy="3108181"/>
          </a:xfrm>
          <a:prstGeom prst="rect">
            <a:avLst/>
          </a:prstGeom>
          <a:noFill/>
          <a:ln>
            <a:noFill/>
          </a:ln>
        </p:spPr>
        <p:txBody>
          <a:bodyPr vert="horz" wrap="square" lIns="0" tIns="0" rIns="0" bIns="0" rtlCol="0" anchor="b"/>
          <a:lstStyle/>
          <a:p>
            <a:pPr algn="ctr">
              <a:lnSpc>
                <a:spcPct val="110000"/>
              </a:lnSpc>
            </a:pPr>
            <a:r>
              <a:rPr kumimoji="1" lang="en-US" altLang="zh-CN" sz="9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30" name="标题 1"/>
          <p:cNvSpPr txBox="1"/>
          <p:nvPr/>
        </p:nvSpPr>
        <p:spPr>
          <a:xfrm>
            <a:off x="2515102" y="3026759"/>
            <a:ext cx="7161796" cy="2020860"/>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项目概述</a:t>
            </a:r>
            <a:endParaRPr kumimoji="1" lang="zh-CN" altLang="en-US"/>
          </a:p>
        </p:txBody>
      </p:sp>
      <p:sp>
        <p:nvSpPr>
          <p:cNvPr id="34" name="矩形 33"/>
          <p:cNvSpPr/>
          <p:nvPr/>
        </p:nvSpPr>
        <p:spPr>
          <a:xfrm>
            <a:off x="4007485" y="5517515"/>
            <a:ext cx="4220210" cy="574675"/>
          </a:xfrm>
          <a:prstGeom prst="rect">
            <a:avLst/>
          </a:prstGeom>
          <a:noFill/>
          <a:ln>
            <a:noFill/>
          </a:ln>
        </p:spPr>
        <p:txBody>
          <a:bodyPr wrap="none" rtlCol="0" anchor="t">
            <a:noAutofit/>
          </a:bodyPr>
          <a:p>
            <a:pPr algn="ctr">
              <a:lnSpc>
                <a:spcPct val="110000"/>
              </a:lnSpc>
            </a:pPr>
            <a:r>
              <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rPr>
              <a:t>P</a:t>
            </a:r>
            <a:r>
              <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rPr>
              <a:t>roject Overview</a:t>
            </a:r>
            <a:endPar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rgbClr val="6264F8"/>
            </a:gs>
            <a:gs pos="49000">
              <a:srgbClr val="B584EC"/>
            </a:gs>
            <a:gs pos="0">
              <a:srgbClr val="EE9AE5"/>
            </a:gs>
          </a:gsLst>
          <a:lin ang="2700000" scaled="1"/>
        </a:gradFill>
        <a:effectLst/>
      </p:bgPr>
    </p:bg>
    <p:spTree>
      <p:nvGrpSpPr>
        <p:cNvPr id="1" name=""/>
        <p:cNvGrpSpPr/>
        <p:nvPr/>
      </p:nvGrpSpPr>
      <p:grpSpPr>
        <a:xfrm>
          <a:off x="0" y="0"/>
          <a:ext cx="0" cy="0"/>
          <a:chOff x="0" y="0"/>
          <a:chExt cx="0" cy="0"/>
        </a:xfrm>
      </p:grpSpPr>
      <p:sp>
        <p:nvSpPr>
          <p:cNvPr id="3" name="文本框 2" descr="7b0a2020202022776f7264617274223a2022220a7d0a"/>
          <p:cNvSpPr txBox="1"/>
          <p:nvPr/>
        </p:nvSpPr>
        <p:spPr>
          <a:xfrm>
            <a:off x="7536180" y="332740"/>
            <a:ext cx="4548505" cy="6199505"/>
          </a:xfrm>
          <a:prstGeom prst="rect">
            <a:avLst/>
          </a:prstGeom>
          <a:noFill/>
        </p:spPr>
        <p:txBody>
          <a:bodyPr wrap="square" rtlCol="0">
            <a:noAutofit/>
            <a:scene3d>
              <a:camera prst="orthographicFront"/>
              <a:lightRig rig="threePt" dir="t"/>
            </a:scene3d>
          </a:bodyPr>
          <a:p>
            <a:r>
              <a:rPr lang="zh-CN" altLang="en-US" sz="2400">
                <a:solidFill>
                  <a:schemeClr val="bg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利用</a:t>
            </a:r>
            <a:r>
              <a:rPr lang="en-US" altLang="zh-CN" sz="2400">
                <a:solidFill>
                  <a:srgbClr val="FFFF00"/>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EasyGraph</a:t>
            </a:r>
            <a:r>
              <a:rPr lang="zh-CN" altLang="en-US" sz="2400">
                <a:solidFill>
                  <a:schemeClr val="bg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开源网络分析库</a:t>
            </a:r>
            <a:endParaRPr lang="zh-CN" altLang="en-US" sz="2400">
              <a:solidFill>
                <a:schemeClr val="bg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r>
              <a:rPr lang="zh-CN" altLang="en-US" sz="2400">
                <a:solidFill>
                  <a:schemeClr val="bg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我们分析了大选过程中选民支持的变化。</a:t>
            </a:r>
            <a:endParaRPr lang="zh-CN" altLang="en-US" sz="2400">
              <a:solidFill>
                <a:schemeClr val="bg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endParaRPr lang="en-US" altLang="zh-C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r>
              <a:rPr lang="en-US" altLang="zh-CN">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           </a:t>
            </a:r>
            <a:endParaRPr lang="en-US" altLang="zh-CN">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endParaRPr>
          </a:p>
          <a:p>
            <a:r>
              <a:rPr lang="en-US" altLang="zh-CN">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           Structural Hole Spanners</a:t>
            </a:r>
            <a:endParaRPr lang="en-US" altLang="zh-CN">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endParaRPr>
          </a:p>
          <a:p>
            <a:endParaRPr lang="en-US" altLang="zh-C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endParaRPr>
          </a:p>
          <a:p>
            <a:r>
              <a:rPr lang="en-US" altLang="zh-C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                           </a:t>
            </a:r>
            <a:endParaRPr lang="en-US" altLang="zh-C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endParaRPr>
          </a:p>
          <a:p>
            <a:endParaRPr lang="en-US" altLang="zh-C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endParaRPr>
          </a:p>
          <a:p>
            <a:r>
              <a:rPr lang="en-US" altLang="zh-C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a:t>
            </a:r>
            <a:r>
              <a:rPr lang="en-US" altLang="zh-CN">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mn-ea"/>
              </a:rPr>
              <a:t>Network Representation Learning</a:t>
            </a:r>
            <a:endParaRPr lang="en-US" altLang="zh-C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r>
              <a:rPr lang="en-US" altLang="zh-C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a:t>
            </a:r>
            <a:endParaRPr lang="zh-CN" altLang="en-US">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endParaRPr lang="zh-CN" altLang="en-US">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485775" y="177800"/>
            <a:ext cx="7050405" cy="645160"/>
          </a:xfrm>
          <a:prstGeom prst="rect">
            <a:avLst/>
          </a:prstGeom>
          <a:noFill/>
        </p:spPr>
        <p:txBody>
          <a:bodyPr wrap="square" rtlCol="0">
            <a:spAutoFit/>
          </a:bodyPr>
          <a:p>
            <a:r>
              <a:rPr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cs typeface="汉仪雅酷黑 95W" panose="020B0A04020202020204" charset="-122"/>
              </a:rPr>
              <a:t> </a:t>
            </a:r>
            <a:r>
              <a:rPr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cs typeface="汉仪雅酷黑 95W" panose="020B0A04020202020204" charset="-122"/>
              </a:rPr>
              <a:t>开源工具：</a:t>
            </a:r>
            <a:r>
              <a:rPr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cs typeface="汉仪雅酷黑 95W" panose="020B0A04020202020204" charset="-122"/>
              </a:rPr>
              <a:t>E</a:t>
            </a:r>
            <a:r>
              <a:rPr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cs typeface="汉仪雅酷黑 95W" panose="020B0A04020202020204" charset="-122"/>
              </a:rPr>
              <a:t>asyGraph</a:t>
            </a:r>
            <a:endParaRPr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cs typeface="汉仪雅酷黑 95W" panose="020B0A04020202020204" charset="-122"/>
            </a:endParaRPr>
          </a:p>
        </p:txBody>
      </p:sp>
      <p:grpSp>
        <p:nvGrpSpPr>
          <p:cNvPr id="8" name="组合 7"/>
          <p:cNvGrpSpPr/>
          <p:nvPr/>
        </p:nvGrpSpPr>
        <p:grpSpPr>
          <a:xfrm>
            <a:off x="119380" y="290830"/>
            <a:ext cx="510540" cy="419100"/>
            <a:chOff x="149860" y="487680"/>
            <a:chExt cx="510540" cy="419100"/>
          </a:xfrm>
        </p:grpSpPr>
        <p:sp>
          <p:nvSpPr>
            <p:cNvPr id="9"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p>
              <a:pPr algn="ctr">
                <a:lnSpc>
                  <a:spcPct val="110000"/>
                </a:lnSpc>
              </a:pPr>
              <a:endParaRPr kumimoji="1" lang="zh-CN" altLang="en-US"/>
            </a:p>
          </p:txBody>
        </p:sp>
        <p:sp>
          <p:nvSpPr>
            <p:cNvPr id="10"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p>
              <a:pPr algn="ctr">
                <a:lnSpc>
                  <a:spcPct val="110000"/>
                </a:lnSpc>
              </a:pPr>
              <a:endParaRPr kumimoji="1" lang="zh-CN" altLang="en-US"/>
            </a:p>
          </p:txBody>
        </p:sp>
        <p:sp>
          <p:nvSpPr>
            <p:cNvPr id="11"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p>
              <a:pPr algn="ctr">
                <a:lnSpc>
                  <a:spcPct val="110000"/>
                </a:lnSpc>
              </a:pPr>
              <a:endParaRPr kumimoji="1" lang="zh-CN" altLang="en-US"/>
            </a:p>
          </p:txBody>
        </p:sp>
      </p:grpSp>
      <p:sp>
        <p:nvSpPr>
          <p:cNvPr id="2" name="矩形 1"/>
          <p:cNvSpPr/>
          <p:nvPr/>
        </p:nvSpPr>
        <p:spPr>
          <a:xfrm>
            <a:off x="8256270" y="2204720"/>
            <a:ext cx="3210560" cy="55753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7824470" y="3284855"/>
            <a:ext cx="4023995" cy="6483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下箭头 5"/>
          <p:cNvSpPr/>
          <p:nvPr/>
        </p:nvSpPr>
        <p:spPr>
          <a:xfrm>
            <a:off x="9479915" y="4004945"/>
            <a:ext cx="648335" cy="720090"/>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加号 11"/>
          <p:cNvSpPr/>
          <p:nvPr/>
        </p:nvSpPr>
        <p:spPr>
          <a:xfrm>
            <a:off x="9552305" y="2807335"/>
            <a:ext cx="504190" cy="451485"/>
          </a:xfrm>
          <a:prstGeom prst="mathPlus">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8001635" y="4796790"/>
            <a:ext cx="3617595" cy="368300"/>
          </a:xfrm>
          <a:prstGeom prst="rect">
            <a:avLst/>
          </a:prstGeom>
          <a:noFill/>
          <a:ln w="12700">
            <a:solidFill>
              <a:schemeClr val="tx1"/>
            </a:solidFill>
          </a:ln>
        </p:spPr>
        <p:txBody>
          <a:bodyPr wrap="square" rtlCol="0">
            <a:spAutoFit/>
          </a:bodyPr>
          <a:p>
            <a:pPr algn="ctr"/>
            <a:r>
              <a:rPr lang="en-US" altLang="zh-CN" b="1"/>
              <a:t>Shifts in political allegiances</a:t>
            </a:r>
            <a:endParaRPr lang="en-US" altLang="zh-CN" b="1"/>
          </a:p>
        </p:txBody>
      </p:sp>
      <p:pic>
        <p:nvPicPr>
          <p:cNvPr id="15" name="图片 14" descr="Relationship"/>
          <p:cNvPicPr>
            <a:picLocks noChangeAspect="1"/>
          </p:cNvPicPr>
          <p:nvPr/>
        </p:nvPicPr>
        <p:blipFill>
          <a:blip r:embed="rId1"/>
          <a:srcRect t="2329" b="3581"/>
          <a:stretch>
            <a:fillRect/>
          </a:stretch>
        </p:blipFill>
        <p:spPr>
          <a:xfrm>
            <a:off x="191135" y="1340485"/>
            <a:ext cx="6953885" cy="4104640"/>
          </a:xfrm>
          <a:prstGeom prst="rect">
            <a:avLst/>
          </a:prstGeom>
          <a:effectLst>
            <a:softEdge rad="6350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0">
              <a:srgbClr val="6264F8"/>
            </a:gs>
            <a:gs pos="49000">
              <a:srgbClr val="B584EC"/>
            </a:gs>
            <a:gs pos="0">
              <a:srgbClr val="EE9AE5"/>
            </a:gs>
          </a:gsLst>
          <a:lin ang="2700000" scaled="1"/>
        </a:gradFill>
        <a:effectLst/>
      </p:bgPr>
    </p:bg>
    <p:spTree>
      <p:nvGrpSpPr>
        <p:cNvPr id="1" name=""/>
        <p:cNvGrpSpPr/>
        <p:nvPr/>
      </p:nvGrpSpPr>
      <p:grpSpPr>
        <a:xfrm>
          <a:off x="0" y="0"/>
          <a:ext cx="0" cy="0"/>
          <a:chOff x="0" y="0"/>
          <a:chExt cx="0" cy="0"/>
        </a:xfrm>
      </p:grpSpPr>
      <p:sp>
        <p:nvSpPr>
          <p:cNvPr id="15" name="标题 1" descr="7b0a2020202022776f7264617274223a2022220a7d0a"/>
          <p:cNvSpPr txBox="1"/>
          <p:nvPr/>
        </p:nvSpPr>
        <p:spPr>
          <a:xfrm>
            <a:off x="787215" y="450990"/>
            <a:ext cx="10671175" cy="468000"/>
          </a:xfrm>
          <a:prstGeom prst="rect">
            <a:avLst/>
          </a:prstGeom>
          <a:noFill/>
          <a:ln>
            <a:noFill/>
          </a:ln>
        </p:spPr>
        <p:txBody>
          <a:bodyPr vert="horz" wrap="square" lIns="0" tIns="0" rIns="0" bIns="0" rtlCol="0" anchor="ctr">
            <a:scene3d>
              <a:camera prst="perspectiveFront" fov="5400000"/>
              <a:lightRig rig="threePt" dir="t">
                <a:rot lat="0" lon="0" rev="5400000"/>
              </a:lightRig>
            </a:scene3d>
            <a:sp3d prstMaterial="softEdge">
              <a:contourClr>
                <a:srgbClr val="0F79FA"/>
              </a:contourClr>
            </a:sp3d>
          </a:bodyPr>
          <a:lstStyle/>
          <a:p>
            <a:pPr algn="l">
              <a:lnSpc>
                <a:spcPct val="110000"/>
              </a:lnSpc>
            </a:pPr>
            <a:r>
              <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rPr>
              <a:t>时间序列分析</a:t>
            </a:r>
            <a:endPar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endParaRPr>
          </a:p>
        </p:txBody>
      </p:sp>
      <p:grpSp>
        <p:nvGrpSpPr>
          <p:cNvPr id="16" name="组合 15"/>
          <p:cNvGrpSpPr/>
          <p:nvPr/>
        </p:nvGrpSpPr>
        <p:grpSpPr>
          <a:xfrm>
            <a:off x="149860" y="487680"/>
            <a:ext cx="510540" cy="419100"/>
            <a:chOff x="149860" y="487680"/>
            <a:chExt cx="510540" cy="419100"/>
          </a:xfrm>
        </p:grpSpPr>
        <p:sp>
          <p:nvSpPr>
            <p:cNvPr id="17"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pic>
        <p:nvPicPr>
          <p:cNvPr id="22" name="图片 22" descr="Time Series"/>
          <p:cNvPicPr>
            <a:picLocks noChangeAspect="1"/>
          </p:cNvPicPr>
          <p:nvPr/>
        </p:nvPicPr>
        <p:blipFill>
          <a:blip r:embed="rId1"/>
          <a:stretch>
            <a:fillRect/>
          </a:stretch>
        </p:blipFill>
        <p:spPr>
          <a:xfrm>
            <a:off x="407670" y="1196975"/>
            <a:ext cx="8322945" cy="4993640"/>
          </a:xfrm>
          <a:prstGeom prst="rect">
            <a:avLst/>
          </a:prstGeom>
          <a:ln w="82550">
            <a:gradFill>
              <a:gsLst>
                <a:gs pos="20000">
                  <a:schemeClr val="accent1">
                    <a:lumMod val="40000"/>
                    <a:lumOff val="60000"/>
                  </a:schemeClr>
                </a:gs>
                <a:gs pos="100000">
                  <a:schemeClr val="bg1">
                    <a:lumMod val="95000"/>
                    <a:alpha val="0"/>
                  </a:schemeClr>
                </a:gs>
              </a:gsLst>
              <a:lin ang="12000000" scaled="1"/>
            </a:gradFill>
          </a:ln>
        </p:spPr>
      </p:pic>
      <p:pic>
        <p:nvPicPr>
          <p:cNvPr id="3" name="图片 2"/>
          <p:cNvPicPr>
            <a:picLocks noChangeAspect="1"/>
          </p:cNvPicPr>
          <p:nvPr/>
        </p:nvPicPr>
        <p:blipFill>
          <a:blip r:embed="rId2">
            <a:alphaModFix amt="100000"/>
          </a:blip>
          <a:srcRect l="1699" t="16798" r="57525" b="22030"/>
          <a:stretch>
            <a:fillRect/>
          </a:stretch>
        </p:blipFill>
        <p:spPr>
          <a:xfrm>
            <a:off x="8903970" y="1124585"/>
            <a:ext cx="2913380" cy="5162550"/>
          </a:xfrm>
          <a:custGeom>
            <a:avLst/>
            <a:gdLst/>
            <a:ahLst/>
            <a:cxnLst/>
            <a:rect l="l" t="t" r="r" b="b"/>
            <a:pathLst>
              <a:path w="2823580" h="5003800">
                <a:moveTo>
                  <a:pt x="217698" y="0"/>
                </a:moveTo>
                <a:lnTo>
                  <a:pt x="2605882" y="0"/>
                </a:lnTo>
                <a:cubicBezTo>
                  <a:pt x="2726113" y="0"/>
                  <a:pt x="2823580" y="97467"/>
                  <a:pt x="2823580" y="217698"/>
                </a:cubicBezTo>
                <a:lnTo>
                  <a:pt x="2823580" y="4786102"/>
                </a:lnTo>
                <a:cubicBezTo>
                  <a:pt x="2823580" y="4906333"/>
                  <a:pt x="2726113" y="5003800"/>
                  <a:pt x="2605882" y="5003800"/>
                </a:cubicBezTo>
                <a:lnTo>
                  <a:pt x="217698" y="5003800"/>
                </a:lnTo>
                <a:cubicBezTo>
                  <a:pt x="97467" y="5003800"/>
                  <a:pt x="0" y="4906333"/>
                  <a:pt x="0" y="4786102"/>
                </a:cubicBezTo>
                <a:lnTo>
                  <a:pt x="0" y="217698"/>
                </a:lnTo>
                <a:cubicBezTo>
                  <a:pt x="0" y="97467"/>
                  <a:pt x="97467" y="0"/>
                  <a:pt x="217698" y="0"/>
                </a:cubicBezTo>
                <a:close/>
              </a:path>
            </a:pathLst>
          </a:cu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00">
              <a:srgbClr val="6264F8"/>
            </a:gs>
            <a:gs pos="49000">
              <a:srgbClr val="B584EC"/>
            </a:gs>
            <a:gs pos="0">
              <a:srgbClr val="EE9AE5"/>
            </a:gs>
          </a:gsLst>
          <a:lin ang="2700000" scaled="1"/>
        </a:gradFill>
        <a:effectLst/>
      </p:bgPr>
    </p:bg>
    <p:spTree>
      <p:nvGrpSpPr>
        <p:cNvPr id="1" name=""/>
        <p:cNvGrpSpPr/>
        <p:nvPr/>
      </p:nvGrpSpPr>
      <p:grpSpPr>
        <a:xfrm>
          <a:off x="0" y="0"/>
          <a:ext cx="0" cy="0"/>
          <a:chOff x="0" y="0"/>
          <a:chExt cx="0" cy="0"/>
        </a:xfrm>
      </p:grpSpPr>
      <p:sp>
        <p:nvSpPr>
          <p:cNvPr id="15" name="标题 1" descr="7b0a2020202022776f7264617274223a2022220a7d0a"/>
          <p:cNvSpPr txBox="1"/>
          <p:nvPr/>
        </p:nvSpPr>
        <p:spPr>
          <a:xfrm>
            <a:off x="787215" y="450990"/>
            <a:ext cx="10671175" cy="468000"/>
          </a:xfrm>
          <a:prstGeom prst="rect">
            <a:avLst/>
          </a:prstGeom>
          <a:noFill/>
          <a:ln>
            <a:noFill/>
          </a:ln>
        </p:spPr>
        <p:txBody>
          <a:bodyPr vert="horz" wrap="square" lIns="0" tIns="0" rIns="0" bIns="0" rtlCol="0" anchor="ctr">
            <a:scene3d>
              <a:camera prst="perspectiveFront" fov="5400000"/>
              <a:lightRig rig="threePt" dir="t">
                <a:rot lat="0" lon="0" rev="5400000"/>
              </a:lightRig>
            </a:scene3d>
            <a:sp3d prstMaterial="softEdge">
              <a:contourClr>
                <a:srgbClr val="0F79FA"/>
              </a:contourClr>
            </a:sp3d>
          </a:bodyPr>
          <a:lstStyle/>
          <a:p>
            <a:pPr algn="l">
              <a:lnSpc>
                <a:spcPct val="110000"/>
              </a:lnSpc>
            </a:pPr>
            <a:r>
              <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rPr>
              <a:t>时间序列分析</a:t>
            </a:r>
            <a:endPar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endParaRPr>
          </a:p>
        </p:txBody>
      </p:sp>
      <p:grpSp>
        <p:nvGrpSpPr>
          <p:cNvPr id="16" name="组合 15"/>
          <p:cNvGrpSpPr/>
          <p:nvPr/>
        </p:nvGrpSpPr>
        <p:grpSpPr>
          <a:xfrm>
            <a:off x="149860" y="487680"/>
            <a:ext cx="510540" cy="419100"/>
            <a:chOff x="149860" y="487680"/>
            <a:chExt cx="510540" cy="419100"/>
          </a:xfrm>
        </p:grpSpPr>
        <p:sp>
          <p:nvSpPr>
            <p:cNvPr id="17"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
        <p:nvSpPr>
          <p:cNvPr id="2" name="文本框 1"/>
          <p:cNvSpPr txBox="1"/>
          <p:nvPr/>
        </p:nvSpPr>
        <p:spPr>
          <a:xfrm>
            <a:off x="767080" y="1268730"/>
            <a:ext cx="4912995" cy="4661535"/>
          </a:xfrm>
          <a:prstGeom prst="rect">
            <a:avLst/>
          </a:prstGeom>
          <a:noFill/>
        </p:spPr>
        <p:txBody>
          <a:bodyPr wrap="square" rtlCol="0">
            <a:spAutoFit/>
          </a:bodyPr>
          <a:p>
            <a:pPr>
              <a:lnSpc>
                <a:spcPct val="150000"/>
              </a:lnSpc>
            </a:pPr>
            <a:r>
              <a:rPr lang="zh-CN" altLang="en-US">
                <a:latin typeface="华文中宋" panose="02010600040101010101" charset="-122"/>
                <a:ea typeface="华文中宋" panose="02010600040101010101" charset="-122"/>
                <a:cs typeface="华文中宋" panose="02010600040101010101" charset="-122"/>
              </a:rPr>
              <a:t>在本次可视化中，我们以时间为横轴，展示了从</a:t>
            </a:r>
            <a:r>
              <a:rPr lang="en-US" altLang="zh-CN">
                <a:latin typeface="华文中宋" panose="02010600040101010101" charset="-122"/>
                <a:ea typeface="华文中宋" panose="02010600040101010101" charset="-122"/>
                <a:cs typeface="华文中宋" panose="02010600040101010101" charset="-122"/>
              </a:rPr>
              <a:t>5</a:t>
            </a:r>
            <a:r>
              <a:rPr lang="zh-CN" altLang="en-US">
                <a:latin typeface="华文中宋" panose="02010600040101010101" charset="-122"/>
                <a:ea typeface="华文中宋" panose="02010600040101010101" charset="-122"/>
                <a:cs typeface="华文中宋" panose="02010600040101010101" charset="-122"/>
              </a:rPr>
              <a:t>月到</a:t>
            </a:r>
            <a:r>
              <a:rPr lang="en-US" altLang="zh-CN">
                <a:latin typeface="华文中宋" panose="02010600040101010101" charset="-122"/>
                <a:ea typeface="华文中宋" panose="02010600040101010101" charset="-122"/>
                <a:cs typeface="华文中宋" panose="02010600040101010101" charset="-122"/>
              </a:rPr>
              <a:t>11</a:t>
            </a:r>
            <a:r>
              <a:rPr lang="zh-CN" altLang="en-US">
                <a:latin typeface="华文中宋" panose="02010600040101010101" charset="-122"/>
                <a:ea typeface="华文中宋" panose="02010600040101010101" charset="-122"/>
                <a:cs typeface="华文中宋" panose="02010600040101010101" charset="-122"/>
              </a:rPr>
              <a:t>月的支持度变化。通过以下几个重要阶段，可以清晰地看到候选人支持度的变动：</a:t>
            </a:r>
            <a:endParaRPr lang="zh-CN" altLang="en-US">
              <a:latin typeface="华文中宋" panose="02010600040101010101" charset="-122"/>
              <a:ea typeface="华文中宋" panose="02010600040101010101" charset="-122"/>
              <a:cs typeface="华文中宋" panose="02010600040101010101" charset="-122"/>
            </a:endParaRPr>
          </a:p>
          <a:p>
            <a:pPr>
              <a:lnSpc>
                <a:spcPct val="150000"/>
              </a:lnSpc>
            </a:pPr>
            <a:r>
              <a:rPr lang="en-US" altLang="en-US">
                <a:latin typeface="华文中宋" panose="02010600040101010101" charset="-122"/>
                <a:ea typeface="华文中宋" panose="02010600040101010101" charset="-122"/>
                <a:cs typeface="华文中宋" panose="02010600040101010101" charset="-122"/>
              </a:rPr>
              <a:t></a:t>
            </a:r>
            <a:r>
              <a:rPr lang="en-US" altLang="zh-CN">
                <a:latin typeface="华文中宋" panose="02010600040101010101" charset="-122"/>
                <a:ea typeface="华文中宋" panose="02010600040101010101" charset="-122"/>
                <a:cs typeface="华文中宋" panose="02010600040101010101" charset="-122"/>
              </a:rPr>
              <a:t>5</a:t>
            </a:r>
            <a:r>
              <a:rPr lang="zh-CN" altLang="en-US">
                <a:latin typeface="华文中宋" panose="02010600040101010101" charset="-122"/>
                <a:ea typeface="华文中宋" panose="02010600040101010101" charset="-122"/>
                <a:cs typeface="华文中宋" panose="02010600040101010101" charset="-122"/>
              </a:rPr>
              <a:t>月到</a:t>
            </a:r>
            <a:r>
              <a:rPr lang="en-US" altLang="zh-CN">
                <a:latin typeface="华文中宋" panose="02010600040101010101" charset="-122"/>
                <a:ea typeface="华文中宋" panose="02010600040101010101" charset="-122"/>
                <a:cs typeface="华文中宋" panose="02010600040101010101" charset="-122"/>
              </a:rPr>
              <a:t>8</a:t>
            </a:r>
            <a:r>
              <a:rPr lang="zh-CN" altLang="en-US">
                <a:latin typeface="华文中宋" panose="02010600040101010101" charset="-122"/>
                <a:ea typeface="华文中宋" panose="02010600040101010101" charset="-122"/>
                <a:cs typeface="华文中宋" panose="02010600040101010101" charset="-122"/>
              </a:rPr>
              <a:t>月：</a:t>
            </a:r>
            <a:r>
              <a:rPr lang="en-US" altLang="zh-CN">
                <a:latin typeface="华文中宋" panose="02010600040101010101" charset="-122"/>
                <a:ea typeface="华文中宋" panose="02010600040101010101" charset="-122"/>
                <a:cs typeface="华文中宋" panose="02010600040101010101" charset="-122"/>
              </a:rPr>
              <a:t>Biden</a:t>
            </a:r>
            <a:r>
              <a:rPr lang="zh-CN" altLang="en-US">
                <a:latin typeface="华文中宋" panose="02010600040101010101" charset="-122"/>
                <a:ea typeface="华文中宋" panose="02010600040101010101" charset="-122"/>
                <a:cs typeface="华文中宋" panose="02010600040101010101" charset="-122"/>
              </a:rPr>
              <a:t>的支持度占据主导地位，而</a:t>
            </a:r>
            <a:r>
              <a:rPr lang="en-US" altLang="zh-CN">
                <a:latin typeface="华文中宋" panose="02010600040101010101" charset="-122"/>
                <a:ea typeface="华文中宋" panose="02010600040101010101" charset="-122"/>
                <a:cs typeface="华文中宋" panose="02010600040101010101" charset="-122"/>
              </a:rPr>
              <a:t>Trump</a:t>
            </a:r>
            <a:r>
              <a:rPr lang="zh-CN" altLang="en-US">
                <a:latin typeface="华文中宋" panose="02010600040101010101" charset="-122"/>
                <a:ea typeface="华文中宋" panose="02010600040101010101" charset="-122"/>
                <a:cs typeface="华文中宋" panose="02010600040101010101" charset="-122"/>
              </a:rPr>
              <a:t>的支持度相对较低，</a:t>
            </a:r>
            <a:r>
              <a:rPr lang="en-US" altLang="zh-CN">
                <a:latin typeface="华文中宋" panose="02010600040101010101" charset="-122"/>
                <a:ea typeface="华文中宋" panose="02010600040101010101" charset="-122"/>
                <a:cs typeface="华文中宋" panose="02010600040101010101" charset="-122"/>
              </a:rPr>
              <a:t>Harris</a:t>
            </a:r>
            <a:r>
              <a:rPr lang="zh-CN" altLang="en-US">
                <a:latin typeface="华文中宋" panose="02010600040101010101" charset="-122"/>
                <a:ea typeface="华文中宋" panose="02010600040101010101" charset="-122"/>
                <a:cs typeface="华文中宋" panose="02010600040101010101" charset="-122"/>
              </a:rPr>
              <a:t>尚未加入。</a:t>
            </a:r>
            <a:endParaRPr lang="zh-CN" altLang="en-US">
              <a:latin typeface="华文中宋" panose="02010600040101010101" charset="-122"/>
              <a:ea typeface="华文中宋" panose="02010600040101010101" charset="-122"/>
              <a:cs typeface="华文中宋" panose="02010600040101010101" charset="-122"/>
            </a:endParaRPr>
          </a:p>
          <a:p>
            <a:pPr>
              <a:lnSpc>
                <a:spcPct val="150000"/>
              </a:lnSpc>
            </a:pPr>
            <a:r>
              <a:rPr lang="en-US" altLang="en-US">
                <a:latin typeface="华文中宋" panose="02010600040101010101" charset="-122"/>
                <a:ea typeface="华文中宋" panose="02010600040101010101" charset="-122"/>
                <a:cs typeface="华文中宋" panose="02010600040101010101" charset="-122"/>
              </a:rPr>
              <a:t></a:t>
            </a:r>
            <a:r>
              <a:rPr lang="en-US" altLang="zh-CN">
                <a:latin typeface="华文中宋" panose="02010600040101010101" charset="-122"/>
                <a:ea typeface="华文中宋" panose="02010600040101010101" charset="-122"/>
                <a:cs typeface="华文中宋" panose="02010600040101010101" charset="-122"/>
              </a:rPr>
              <a:t>9</a:t>
            </a:r>
            <a:r>
              <a:rPr lang="zh-CN" altLang="en-US">
                <a:latin typeface="华文中宋" panose="02010600040101010101" charset="-122"/>
                <a:ea typeface="华文中宋" panose="02010600040101010101" charset="-122"/>
                <a:cs typeface="华文中宋" panose="02010600040101010101" charset="-122"/>
              </a:rPr>
              <a:t>月到</a:t>
            </a:r>
            <a:r>
              <a:rPr lang="en-US" altLang="zh-CN">
                <a:latin typeface="华文中宋" panose="02010600040101010101" charset="-122"/>
                <a:ea typeface="华文中宋" panose="02010600040101010101" charset="-122"/>
                <a:cs typeface="华文中宋" panose="02010600040101010101" charset="-122"/>
              </a:rPr>
              <a:t>10</a:t>
            </a:r>
            <a:r>
              <a:rPr lang="zh-CN" altLang="en-US">
                <a:latin typeface="华文中宋" panose="02010600040101010101" charset="-122"/>
                <a:ea typeface="华文中宋" panose="02010600040101010101" charset="-122"/>
                <a:cs typeface="华文中宋" panose="02010600040101010101" charset="-122"/>
              </a:rPr>
              <a:t>月：随着</a:t>
            </a:r>
            <a:r>
              <a:rPr lang="en-US" altLang="zh-CN">
                <a:latin typeface="华文中宋" panose="02010600040101010101" charset="-122"/>
                <a:ea typeface="华文中宋" panose="02010600040101010101" charset="-122"/>
                <a:cs typeface="华文中宋" panose="02010600040101010101" charset="-122"/>
              </a:rPr>
              <a:t>Biden</a:t>
            </a:r>
            <a:r>
              <a:rPr lang="zh-CN" altLang="en-US">
                <a:latin typeface="华文中宋" panose="02010600040101010101" charset="-122"/>
                <a:ea typeface="华文中宋" panose="02010600040101010101" charset="-122"/>
                <a:cs typeface="华文中宋" panose="02010600040101010101" charset="-122"/>
              </a:rPr>
              <a:t>支持度的逐步下降，</a:t>
            </a:r>
            <a:r>
              <a:rPr lang="en-US" altLang="zh-CN">
                <a:latin typeface="华文中宋" panose="02010600040101010101" charset="-122"/>
                <a:ea typeface="华文中宋" panose="02010600040101010101" charset="-122"/>
                <a:cs typeface="华文中宋" panose="02010600040101010101" charset="-122"/>
              </a:rPr>
              <a:t>Trump</a:t>
            </a:r>
            <a:r>
              <a:rPr lang="zh-CN" altLang="en-US">
                <a:latin typeface="华文中宋" panose="02010600040101010101" charset="-122"/>
                <a:ea typeface="华文中宋" panose="02010600040101010101" charset="-122"/>
                <a:cs typeface="华文中宋" panose="02010600040101010101" charset="-122"/>
              </a:rPr>
              <a:t>支持度逐渐上升，</a:t>
            </a:r>
            <a:r>
              <a:rPr lang="en-US" altLang="zh-CN">
                <a:latin typeface="华文中宋" panose="02010600040101010101" charset="-122"/>
                <a:ea typeface="华文中宋" panose="02010600040101010101" charset="-122"/>
                <a:cs typeface="华文中宋" panose="02010600040101010101" charset="-122"/>
              </a:rPr>
              <a:t>Harris</a:t>
            </a:r>
            <a:r>
              <a:rPr lang="zh-CN" altLang="en-US">
                <a:latin typeface="华文中宋" panose="02010600040101010101" charset="-122"/>
                <a:ea typeface="华文中宋" panose="02010600040101010101" charset="-122"/>
                <a:cs typeface="华文中宋" panose="02010600040101010101" charset="-122"/>
              </a:rPr>
              <a:t>作为副总统候选人进入选战，并开始积累一定的支持。</a:t>
            </a:r>
            <a:endParaRPr lang="zh-CN" altLang="en-US">
              <a:latin typeface="华文中宋" panose="02010600040101010101" charset="-122"/>
              <a:ea typeface="华文中宋" panose="02010600040101010101" charset="-122"/>
              <a:cs typeface="华文中宋" panose="02010600040101010101" charset="-122"/>
            </a:endParaRPr>
          </a:p>
          <a:p>
            <a:pPr>
              <a:lnSpc>
                <a:spcPct val="150000"/>
              </a:lnSpc>
            </a:pPr>
            <a:r>
              <a:rPr lang="en-US" altLang="en-US">
                <a:latin typeface="华文中宋" panose="02010600040101010101" charset="-122"/>
                <a:ea typeface="华文中宋" panose="02010600040101010101" charset="-122"/>
                <a:cs typeface="华文中宋" panose="02010600040101010101" charset="-122"/>
              </a:rPr>
              <a:t></a:t>
            </a:r>
            <a:r>
              <a:rPr lang="en-US" altLang="zh-CN">
                <a:latin typeface="华文中宋" panose="02010600040101010101" charset="-122"/>
                <a:ea typeface="华文中宋" panose="02010600040101010101" charset="-122"/>
                <a:cs typeface="华文中宋" panose="02010600040101010101" charset="-122"/>
              </a:rPr>
              <a:t>11</a:t>
            </a:r>
            <a:r>
              <a:rPr lang="zh-CN" altLang="en-US">
                <a:latin typeface="华文中宋" panose="02010600040101010101" charset="-122"/>
                <a:ea typeface="华文中宋" panose="02010600040101010101" charset="-122"/>
                <a:cs typeface="华文中宋" panose="02010600040101010101" charset="-122"/>
              </a:rPr>
              <a:t>月：</a:t>
            </a:r>
            <a:r>
              <a:rPr lang="en-US" altLang="zh-CN">
                <a:latin typeface="华文中宋" panose="02010600040101010101" charset="-122"/>
                <a:ea typeface="华文中宋" panose="02010600040101010101" charset="-122"/>
                <a:cs typeface="华文中宋" panose="02010600040101010101" charset="-122"/>
              </a:rPr>
              <a:t>Biden</a:t>
            </a:r>
            <a:r>
              <a:rPr lang="zh-CN" altLang="en-US">
                <a:latin typeface="华文中宋" panose="02010600040101010101" charset="-122"/>
                <a:ea typeface="华文中宋" panose="02010600040101010101" charset="-122"/>
                <a:cs typeface="华文中宋" panose="02010600040101010101" charset="-122"/>
              </a:rPr>
              <a:t>的支持度几乎消失，</a:t>
            </a:r>
            <a:r>
              <a:rPr lang="en-US" altLang="zh-CN">
                <a:latin typeface="华文中宋" panose="02010600040101010101" charset="-122"/>
                <a:ea typeface="华文中宋" panose="02010600040101010101" charset="-122"/>
                <a:cs typeface="华文中宋" panose="02010600040101010101" charset="-122"/>
              </a:rPr>
              <a:t>Trump</a:t>
            </a:r>
            <a:r>
              <a:rPr lang="zh-CN" altLang="en-US">
                <a:latin typeface="华文中宋" panose="02010600040101010101" charset="-122"/>
                <a:ea typeface="华文中宋" panose="02010600040101010101" charset="-122"/>
                <a:cs typeface="华文中宋" panose="02010600040101010101" charset="-122"/>
              </a:rPr>
              <a:t>的支持度达到巅峰，而</a:t>
            </a:r>
            <a:r>
              <a:rPr lang="en-US" altLang="zh-CN">
                <a:latin typeface="华文中宋" panose="02010600040101010101" charset="-122"/>
                <a:ea typeface="华文中宋" panose="02010600040101010101" charset="-122"/>
                <a:cs typeface="华文中宋" panose="02010600040101010101" charset="-122"/>
              </a:rPr>
              <a:t>Harris</a:t>
            </a:r>
            <a:r>
              <a:rPr lang="zh-CN" altLang="en-US">
                <a:latin typeface="华文中宋" panose="02010600040101010101" charset="-122"/>
                <a:ea typeface="华文中宋" panose="02010600040101010101" charset="-122"/>
                <a:cs typeface="华文中宋" panose="02010600040101010101" charset="-122"/>
              </a:rPr>
              <a:t>的支持度则与</a:t>
            </a:r>
            <a:r>
              <a:rPr lang="en-US" altLang="zh-CN">
                <a:latin typeface="华文中宋" panose="02010600040101010101" charset="-122"/>
                <a:ea typeface="华文中宋" panose="02010600040101010101" charset="-122"/>
                <a:cs typeface="华文中宋" panose="02010600040101010101" charset="-122"/>
              </a:rPr>
              <a:t>Trump</a:t>
            </a:r>
            <a:r>
              <a:rPr lang="zh-CN" altLang="en-US">
                <a:latin typeface="华文中宋" panose="02010600040101010101" charset="-122"/>
                <a:ea typeface="华文中宋" panose="02010600040101010101" charset="-122"/>
                <a:cs typeface="华文中宋" panose="02010600040101010101" charset="-122"/>
              </a:rPr>
              <a:t>相接近。</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4" name="图片 22" descr="Time Series"/>
          <p:cNvPicPr>
            <a:picLocks noChangeAspect="1"/>
          </p:cNvPicPr>
          <p:nvPr/>
        </p:nvPicPr>
        <p:blipFill>
          <a:blip r:embed="rId1"/>
          <a:stretch>
            <a:fillRect/>
          </a:stretch>
        </p:blipFill>
        <p:spPr>
          <a:xfrm>
            <a:off x="6096000" y="1484630"/>
            <a:ext cx="5695315" cy="3416935"/>
          </a:xfrm>
          <a:prstGeom prst="rect">
            <a:avLst/>
          </a:prstGeom>
          <a:ln w="82550">
            <a:gradFill>
              <a:gsLst>
                <a:gs pos="20000">
                  <a:schemeClr val="accent1">
                    <a:lumMod val="40000"/>
                    <a:lumOff val="60000"/>
                  </a:schemeClr>
                </a:gs>
                <a:gs pos="100000">
                  <a:schemeClr val="bg1">
                    <a:lumMod val="95000"/>
                    <a:alpha val="0"/>
                  </a:schemeClr>
                </a:gs>
              </a:gsLst>
              <a:lin ang="12000000" scaled="1"/>
            </a:gra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00">
              <a:srgbClr val="6264F8"/>
            </a:gs>
            <a:gs pos="49000">
              <a:srgbClr val="B584EC"/>
            </a:gs>
            <a:gs pos="0">
              <a:srgbClr val="EE9AE5"/>
            </a:gs>
          </a:gsLst>
          <a:lin ang="2700000" scaled="1"/>
        </a:gradFill>
        <a:effectLst/>
      </p:bgPr>
    </p:bg>
    <p:spTree>
      <p:nvGrpSpPr>
        <p:cNvPr id="1" name=""/>
        <p:cNvGrpSpPr/>
        <p:nvPr/>
      </p:nvGrpSpPr>
      <p:grpSpPr>
        <a:xfrm>
          <a:off x="0" y="0"/>
          <a:ext cx="0" cy="0"/>
          <a:chOff x="0" y="0"/>
          <a:chExt cx="0" cy="0"/>
        </a:xfrm>
      </p:grpSpPr>
      <p:sp>
        <p:nvSpPr>
          <p:cNvPr id="15" name="标题 1" descr="7b0a2020202022776f7264617274223a2022220a7d0a"/>
          <p:cNvSpPr txBox="1"/>
          <p:nvPr/>
        </p:nvSpPr>
        <p:spPr>
          <a:xfrm>
            <a:off x="787215" y="450990"/>
            <a:ext cx="10671175" cy="468000"/>
          </a:xfrm>
          <a:prstGeom prst="rect">
            <a:avLst/>
          </a:prstGeom>
          <a:noFill/>
          <a:ln>
            <a:noFill/>
          </a:ln>
        </p:spPr>
        <p:txBody>
          <a:bodyPr vert="horz" wrap="square" lIns="0" tIns="0" rIns="0" bIns="0" rtlCol="0" anchor="ctr">
            <a:scene3d>
              <a:camera prst="perspectiveFront" fov="5400000"/>
              <a:lightRig rig="threePt" dir="t">
                <a:rot lat="0" lon="0" rev="5400000"/>
              </a:lightRig>
            </a:scene3d>
            <a:sp3d prstMaterial="softEdge">
              <a:contourClr>
                <a:srgbClr val="0F79FA"/>
              </a:contourClr>
            </a:sp3d>
          </a:bodyPr>
          <a:lstStyle/>
          <a:p>
            <a:pPr algn="l">
              <a:lnSpc>
                <a:spcPct val="110000"/>
              </a:lnSpc>
            </a:pPr>
            <a:r>
              <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rPr>
              <a:t>时间序列分析</a:t>
            </a:r>
            <a:endPar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reflection blurRad="4970" stA="38000" endA="300" endPos="74000" dist="76200" dir="5400000" sy="-100000" algn="bl" rotWithShape="0"/>
              </a:effectLst>
              <a:latin typeface="汉仪雅酷黑 95W" panose="020B0A04020202020204" charset="-122"/>
              <a:ea typeface="汉仪雅酷黑 95W" panose="020B0A04020202020204" charset="-122"/>
            </a:endParaRPr>
          </a:p>
        </p:txBody>
      </p:sp>
      <p:grpSp>
        <p:nvGrpSpPr>
          <p:cNvPr id="16" name="组合 15"/>
          <p:cNvGrpSpPr/>
          <p:nvPr/>
        </p:nvGrpSpPr>
        <p:grpSpPr>
          <a:xfrm>
            <a:off x="149860" y="487680"/>
            <a:ext cx="510540" cy="419100"/>
            <a:chOff x="149860" y="487680"/>
            <a:chExt cx="510540" cy="419100"/>
          </a:xfrm>
        </p:grpSpPr>
        <p:sp>
          <p:nvSpPr>
            <p:cNvPr id="17"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pic>
        <p:nvPicPr>
          <p:cNvPr id="4" name="图片 22" descr="Time Series"/>
          <p:cNvPicPr>
            <a:picLocks noChangeAspect="1"/>
          </p:cNvPicPr>
          <p:nvPr/>
        </p:nvPicPr>
        <p:blipFill>
          <a:blip r:embed="rId1"/>
          <a:stretch>
            <a:fillRect/>
          </a:stretch>
        </p:blipFill>
        <p:spPr>
          <a:xfrm>
            <a:off x="767080" y="1412875"/>
            <a:ext cx="5695315" cy="3416935"/>
          </a:xfrm>
          <a:prstGeom prst="rect">
            <a:avLst/>
          </a:prstGeom>
          <a:ln w="82550">
            <a:gradFill>
              <a:gsLst>
                <a:gs pos="20000">
                  <a:schemeClr val="accent1">
                    <a:lumMod val="40000"/>
                    <a:lumOff val="60000"/>
                  </a:schemeClr>
                </a:gs>
                <a:gs pos="100000">
                  <a:schemeClr val="bg1">
                    <a:lumMod val="95000"/>
                    <a:alpha val="0"/>
                  </a:schemeClr>
                </a:gs>
              </a:gsLst>
              <a:lin ang="12000000" scaled="1"/>
            </a:gradFill>
          </a:ln>
        </p:spPr>
      </p:pic>
      <p:sp>
        <p:nvSpPr>
          <p:cNvPr id="3" name="文本框 2"/>
          <p:cNvSpPr txBox="1"/>
          <p:nvPr/>
        </p:nvSpPr>
        <p:spPr>
          <a:xfrm>
            <a:off x="6959600" y="1300480"/>
            <a:ext cx="4537075" cy="4523105"/>
          </a:xfrm>
          <a:prstGeom prst="rect">
            <a:avLst/>
          </a:prstGeom>
          <a:noFill/>
        </p:spPr>
        <p:txBody>
          <a:bodyPr wrap="square" rtlCol="0">
            <a:spAutoFit/>
          </a:bodyPr>
          <a:p>
            <a:r>
              <a:rPr lang="zh-CN" altLang="en-US" sz="2400">
                <a:solidFill>
                  <a:schemeClr val="bg1"/>
                </a:solidFill>
                <a:latin typeface="华文中宋" panose="02010600040101010101" charset="-122"/>
                <a:ea typeface="华文中宋" panose="02010600040101010101" charset="-122"/>
                <a:cs typeface="华文中宋" panose="02010600040101010101" charset="-122"/>
              </a:rPr>
              <a:t>我们使用了鲜明且易于区分的颜色来代表不同的候选人：</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en-US" sz="2400">
                <a:latin typeface="华文中宋" panose="02010600040101010101" charset="-122"/>
                <a:ea typeface="华文中宋" panose="02010600040101010101" charset="-122"/>
                <a:cs typeface="华文中宋" panose="02010600040101010101" charset="-122"/>
              </a:rPr>
              <a:t></a:t>
            </a:r>
            <a:r>
              <a:rPr lang="en-US" altLang="zh-CN" sz="2400">
                <a:solidFill>
                  <a:srgbClr val="FF6347"/>
                </a:solidFill>
                <a:latin typeface="华文中宋" panose="02010600040101010101" charset="-122"/>
                <a:ea typeface="华文中宋" panose="02010600040101010101" charset="-122"/>
                <a:cs typeface="华文中宋" panose="02010600040101010101" charset="-122"/>
              </a:rPr>
              <a:t>Trump</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：采用了红色，突显其支持者的强烈倾向，代表其在后期的快速崛起。</a:t>
            </a:r>
            <a:endParaRPr lang="zh-CN" altLang="en-US" sz="2400">
              <a:latin typeface="华文中宋" panose="02010600040101010101" charset="-122"/>
              <a:ea typeface="华文中宋" panose="02010600040101010101" charset="-122"/>
              <a:cs typeface="华文中宋" panose="02010600040101010101" charset="-122"/>
            </a:endParaRPr>
          </a:p>
          <a:p>
            <a:r>
              <a:rPr lang="en-US" altLang="en-US" sz="2400">
                <a:latin typeface="华文中宋" panose="02010600040101010101" charset="-122"/>
                <a:ea typeface="华文中宋" panose="02010600040101010101" charset="-122"/>
                <a:cs typeface="华文中宋" panose="02010600040101010101" charset="-122"/>
              </a:rPr>
              <a:t></a:t>
            </a:r>
            <a:r>
              <a:rPr lang="en-US" altLang="zh-CN" sz="2400">
                <a:solidFill>
                  <a:srgbClr val="1E90FF"/>
                </a:solidFill>
                <a:latin typeface="华文中宋" panose="02010600040101010101" charset="-122"/>
                <a:ea typeface="华文中宋" panose="02010600040101010101" charset="-122"/>
                <a:cs typeface="华文中宋" panose="02010600040101010101" charset="-122"/>
              </a:rPr>
              <a:t>Biden</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：使用了蓝色，体现其在初期的强大支持，后期支持逐渐下降。</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en-US" sz="2400">
                <a:latin typeface="华文中宋" panose="02010600040101010101" charset="-122"/>
                <a:ea typeface="华文中宋" panose="02010600040101010101" charset="-122"/>
                <a:cs typeface="华文中宋" panose="02010600040101010101" charset="-122"/>
              </a:rPr>
              <a:t></a:t>
            </a:r>
            <a:r>
              <a:rPr lang="en-US" altLang="zh-CN" sz="2400">
                <a:solidFill>
                  <a:srgbClr val="3CCC3C"/>
                </a:solidFill>
                <a:latin typeface="华文中宋" panose="02010600040101010101" charset="-122"/>
                <a:ea typeface="华文中宋" panose="02010600040101010101" charset="-122"/>
                <a:cs typeface="华文中宋" panose="02010600040101010101" charset="-122"/>
              </a:rPr>
              <a:t>Harris</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：采用了绿色，标志着她在</a:t>
            </a:r>
            <a:r>
              <a:rPr lang="en-US" altLang="zh-CN" sz="2400">
                <a:solidFill>
                  <a:schemeClr val="bg1"/>
                </a:solidFill>
                <a:latin typeface="华文中宋" panose="02010600040101010101" charset="-122"/>
                <a:ea typeface="华文中宋" panose="02010600040101010101" charset="-122"/>
                <a:cs typeface="华文中宋" panose="02010600040101010101" charset="-122"/>
              </a:rPr>
              <a:t>Biden</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退出后作为副总统候选人的加入，并开始吸引选民支持。</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9" name="图片 8" descr="newplot (5)"/>
          <p:cNvPicPr>
            <a:picLocks noChangeAspect="1"/>
          </p:cNvPicPr>
          <p:nvPr>
            <p:custDataLst>
              <p:tags r:id="rId2"/>
            </p:custDataLst>
          </p:nvPr>
        </p:nvPicPr>
        <p:blipFill>
          <a:blip r:embed="rId3"/>
          <a:stretch>
            <a:fillRect/>
          </a:stretch>
        </p:blipFill>
        <p:spPr>
          <a:xfrm>
            <a:off x="262890" y="1196975"/>
            <a:ext cx="7625080" cy="5150485"/>
          </a:xfrm>
          <a:prstGeom prst="rect">
            <a:avLst/>
          </a:prstGeom>
          <a:ln w="57150" cmpd="sng">
            <a:solidFill>
              <a:schemeClr val="accent1">
                <a:lumMod val="50000"/>
                <a:lumOff val="50000"/>
              </a:schemeClr>
            </a:solidFill>
            <a:prstDash val="solid"/>
          </a:ln>
          <a:effectLst>
            <a:softEdge rad="31750"/>
          </a:effectLst>
        </p:spPr>
      </p:pic>
      <p:sp>
        <p:nvSpPr>
          <p:cNvPr id="8" name="流程图: 可选过程 7"/>
          <p:cNvSpPr/>
          <p:nvPr/>
        </p:nvSpPr>
        <p:spPr>
          <a:xfrm>
            <a:off x="8255635" y="1108710"/>
            <a:ext cx="3717290" cy="5321300"/>
          </a:xfrm>
          <a:prstGeom prst="flowChartAlternateProcess">
            <a:avLst/>
          </a:prstGeom>
          <a:solidFill>
            <a:schemeClr val="bg1">
              <a:alpha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标题 1" descr="7b0a2020202022776f7264617274223a2022220a7d0a"/>
          <p:cNvSpPr txBox="1"/>
          <p:nvPr/>
        </p:nvSpPr>
        <p:spPr>
          <a:xfrm>
            <a:off x="766895" y="404635"/>
            <a:ext cx="10671175" cy="468000"/>
          </a:xfrm>
          <a:prstGeom prst="rect">
            <a:avLst/>
          </a:prstGeom>
          <a:noFill/>
          <a:ln>
            <a:noFill/>
          </a:ln>
        </p:spPr>
        <p:txBody>
          <a:bodyPr vert="horz" wrap="square" lIns="0" tIns="0" rIns="0" bIns="0" rtlCol="0" anchor="ctr">
            <a:scene3d>
              <a:camera prst="perspectiveFront" fov="5400000"/>
              <a:lightRig rig="threePt" dir="t">
                <a:rot lat="0" lon="0" rev="5400000"/>
              </a:lightRig>
            </a:scene3d>
            <a:sp3d prstMaterial="softEdge">
              <a:contourClr>
                <a:srgbClr val="0F79FA"/>
              </a:contourClr>
            </a:sp3d>
          </a:bodyPr>
          <a:lstStyle/>
          <a:p>
            <a:pPr algn="l">
              <a:lnSpc>
                <a:spcPct val="110000"/>
              </a:lnSpc>
            </a:pPr>
            <a:r>
              <a:rPr kumimoji="1"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rPr>
              <a:t>Map</a:t>
            </a:r>
            <a:r>
              <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rPr>
              <a:t>仪表盘大屏</a:t>
            </a:r>
            <a:r>
              <a:rPr kumimoji="1"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rPr>
              <a:t> No.1</a:t>
            </a:r>
            <a:endParaRPr kumimoji="1"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endParaRPr>
          </a:p>
        </p:txBody>
      </p:sp>
      <p:grpSp>
        <p:nvGrpSpPr>
          <p:cNvPr id="16" name="组合 15"/>
          <p:cNvGrpSpPr/>
          <p:nvPr/>
        </p:nvGrpSpPr>
        <p:grpSpPr>
          <a:xfrm>
            <a:off x="149860" y="487680"/>
            <a:ext cx="510540" cy="419100"/>
            <a:chOff x="149860" y="487680"/>
            <a:chExt cx="510540" cy="419100"/>
          </a:xfrm>
        </p:grpSpPr>
        <p:sp>
          <p:nvSpPr>
            <p:cNvPr id="17" name="标题 1"/>
            <p:cNvSpPr txBox="1"/>
            <p:nvPr/>
          </p:nvSpPr>
          <p:spPr>
            <a:xfrm>
              <a:off x="149860" y="718185"/>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lstStyle/>
            <a:p>
              <a:pPr algn="ctr">
                <a:lnSpc>
                  <a:spcPct val="110000"/>
                </a:lnSpc>
              </a:pPr>
              <a:endParaRPr kumimoji="1" lang="zh-CN" altLang="en-US">
                <a:solidFill>
                  <a:schemeClr val="bg1"/>
                </a:solidFill>
              </a:endParaRPr>
            </a:p>
          </p:txBody>
        </p:sp>
        <p:sp>
          <p:nvSpPr>
            <p:cNvPr id="18" name="标题 1"/>
            <p:cNvSpPr txBox="1"/>
            <p:nvPr/>
          </p:nvSpPr>
          <p:spPr>
            <a:xfrm>
              <a:off x="149860" y="602933"/>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lstStyle/>
            <a:p>
              <a:pPr algn="ctr">
                <a:lnSpc>
                  <a:spcPct val="110000"/>
                </a:lnSpc>
              </a:pPr>
              <a:endParaRPr kumimoji="1" lang="zh-CN" altLang="en-US">
                <a:solidFill>
                  <a:schemeClr val="bg1"/>
                </a:solidFill>
              </a:endParaRPr>
            </a:p>
          </p:txBody>
        </p:sp>
        <p:sp>
          <p:nvSpPr>
            <p:cNvPr id="19" name="标题 1"/>
            <p:cNvSpPr txBox="1"/>
            <p:nvPr/>
          </p:nvSpPr>
          <p:spPr>
            <a:xfrm>
              <a:off x="149860" y="487680"/>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lstStyle/>
            <a:p>
              <a:pPr algn="ctr">
                <a:lnSpc>
                  <a:spcPct val="110000"/>
                </a:lnSpc>
              </a:pPr>
              <a:endParaRPr kumimoji="1" lang="zh-CN" altLang="en-US">
                <a:solidFill>
                  <a:schemeClr val="bg1"/>
                </a:solidFill>
              </a:endParaRPr>
            </a:p>
          </p:txBody>
        </p:sp>
      </p:grpSp>
      <p:sp>
        <p:nvSpPr>
          <p:cNvPr id="3" name="文本框 2"/>
          <p:cNvSpPr txBox="1"/>
          <p:nvPr/>
        </p:nvSpPr>
        <p:spPr>
          <a:xfrm>
            <a:off x="767080" y="5156835"/>
            <a:ext cx="3236595" cy="101473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共和党比率颜色规则：</a:t>
            </a:r>
            <a:endParaRPr lang="zh-CN" altLang="en-US"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0-0.5</a:t>
            </a:r>
            <a:r>
              <a:rPr lang="zh-CN" altLang="en-US" sz="2000">
                <a:latin typeface="华文中宋" panose="02010600040101010101" charset="-122"/>
                <a:ea typeface="华文中宋" panose="02010600040101010101" charset="-122"/>
                <a:cs typeface="华文中宋" panose="02010600040101010101" charset="-122"/>
              </a:rPr>
              <a:t>：由深蓝到浅蓝</a:t>
            </a:r>
            <a:r>
              <a:rPr lang="en-US" altLang="zh-CN" sz="2000">
                <a:latin typeface="华文中宋" panose="02010600040101010101" charset="-122"/>
                <a:ea typeface="华文中宋" panose="02010600040101010101" charset="-122"/>
                <a:cs typeface="华文中宋" panose="02010600040101010101" charset="-122"/>
              </a:rPr>
              <a:t>   </a:t>
            </a:r>
            <a:endParaRPr lang="en-US" altLang="zh-CN"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0.5-1</a:t>
            </a:r>
            <a:r>
              <a:rPr lang="zh-CN" altLang="en-US" sz="2000">
                <a:latin typeface="华文中宋" panose="02010600040101010101" charset="-122"/>
                <a:ea typeface="华文中宋" panose="02010600040101010101" charset="-122"/>
                <a:cs typeface="华文中宋" panose="02010600040101010101" charset="-122"/>
              </a:rPr>
              <a:t>：由浅红到深红。</a:t>
            </a:r>
            <a:endParaRPr lang="zh-CN" altLang="en-US" sz="2000">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8472170" y="1322705"/>
            <a:ext cx="3352800" cy="4892675"/>
          </a:xfrm>
          <a:prstGeom prst="rect">
            <a:avLst/>
          </a:prstGeom>
          <a:noFill/>
          <a:ln w="28575" cmpd="sng">
            <a:noFill/>
            <a:prstDash val="solid"/>
          </a:ln>
        </p:spPr>
        <p:txBody>
          <a:bodyPr wrap="square" rtlCol="0">
            <a:spAutoFit/>
          </a:bodyPr>
          <a:p>
            <a:pPr algn="l">
              <a:buClrTx/>
              <a:buSzTx/>
              <a:buNone/>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对于共和党和民主党两党的投票人数进行归一化处理，得到0-1之间的数值。以共和党为例&gt;0.5即为共和党拿下的洲，标注共和党代表颜色：红色；&lt;0.5代表民主党略胜一筹，标注民主党代表颜色：蓝色。</a:t>
            </a:r>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l">
              <a:buClrTx/>
              <a:buSzTx/>
              <a:buNone/>
            </a:pPr>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l">
              <a:buClrTx/>
              <a:buSzTx/>
              <a:buNone/>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此外，数值越靠近0或1边界值，颜色深度越深，反之越浅</a:t>
            </a:r>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流程图: 可选过程 7"/>
          <p:cNvSpPr/>
          <p:nvPr/>
        </p:nvSpPr>
        <p:spPr>
          <a:xfrm>
            <a:off x="5735955" y="980440"/>
            <a:ext cx="4780280" cy="2569845"/>
          </a:xfrm>
          <a:prstGeom prst="flowChartAlternateProcess">
            <a:avLst/>
          </a:prstGeom>
          <a:solidFill>
            <a:schemeClr val="bg1">
              <a:alpha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标题 1" descr="7b0a2020202022776f7264617274223a2022220a7d0a"/>
          <p:cNvSpPr txBox="1"/>
          <p:nvPr/>
        </p:nvSpPr>
        <p:spPr>
          <a:xfrm>
            <a:off x="766895" y="332245"/>
            <a:ext cx="10671175" cy="468000"/>
          </a:xfrm>
          <a:prstGeom prst="rect">
            <a:avLst/>
          </a:prstGeom>
          <a:noFill/>
          <a:ln>
            <a:noFill/>
          </a:ln>
        </p:spPr>
        <p:txBody>
          <a:bodyPr vert="horz" wrap="square" lIns="0" tIns="0" rIns="0" bIns="0" rtlCol="0" anchor="ctr">
            <a:scene3d>
              <a:camera prst="perspectiveFront" fov="5400000"/>
              <a:lightRig rig="threePt" dir="t">
                <a:rot lat="0" lon="0" rev="5400000"/>
              </a:lightRig>
            </a:scene3d>
            <a:sp3d prstMaterial="softEdge">
              <a:contourClr>
                <a:srgbClr val="0F79FA"/>
              </a:contourClr>
            </a:sp3d>
          </a:bodyPr>
          <a:lstStyle/>
          <a:p>
            <a:pPr algn="l">
              <a:lnSpc>
                <a:spcPct val="110000"/>
              </a:lnSpc>
            </a:pPr>
            <a:r>
              <a:rPr kumimoji="1"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rPr>
              <a:t>Map</a:t>
            </a:r>
            <a:r>
              <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rPr>
              <a:t>仪表盘大屏</a:t>
            </a:r>
            <a:r>
              <a:rPr kumimoji="1"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rPr>
              <a:t> No.2</a:t>
            </a:r>
            <a:endParaRPr kumimoji="1"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endParaRPr>
          </a:p>
        </p:txBody>
      </p:sp>
      <p:grpSp>
        <p:nvGrpSpPr>
          <p:cNvPr id="16" name="组合 15"/>
          <p:cNvGrpSpPr/>
          <p:nvPr/>
        </p:nvGrpSpPr>
        <p:grpSpPr>
          <a:xfrm>
            <a:off x="149860" y="404495"/>
            <a:ext cx="510540" cy="419100"/>
            <a:chOff x="149860" y="487680"/>
            <a:chExt cx="510540" cy="419100"/>
          </a:xfrm>
        </p:grpSpPr>
        <p:sp>
          <p:nvSpPr>
            <p:cNvPr id="17" name="标题 1"/>
            <p:cNvSpPr txBox="1"/>
            <p:nvPr/>
          </p:nvSpPr>
          <p:spPr>
            <a:xfrm>
              <a:off x="149860" y="718185"/>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lstStyle/>
            <a:p>
              <a:pPr algn="ctr">
                <a:lnSpc>
                  <a:spcPct val="110000"/>
                </a:lnSpc>
              </a:pPr>
              <a:endParaRPr kumimoji="1" lang="zh-CN" altLang="en-US">
                <a:solidFill>
                  <a:schemeClr val="bg1"/>
                </a:solidFill>
              </a:endParaRPr>
            </a:p>
          </p:txBody>
        </p:sp>
        <p:sp>
          <p:nvSpPr>
            <p:cNvPr id="18" name="标题 1"/>
            <p:cNvSpPr txBox="1"/>
            <p:nvPr/>
          </p:nvSpPr>
          <p:spPr>
            <a:xfrm>
              <a:off x="149860" y="602933"/>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lstStyle/>
            <a:p>
              <a:pPr algn="ctr">
                <a:lnSpc>
                  <a:spcPct val="110000"/>
                </a:lnSpc>
              </a:pPr>
              <a:endParaRPr kumimoji="1" lang="zh-CN" altLang="en-US">
                <a:solidFill>
                  <a:schemeClr val="bg1"/>
                </a:solidFill>
              </a:endParaRPr>
            </a:p>
          </p:txBody>
        </p:sp>
        <p:sp>
          <p:nvSpPr>
            <p:cNvPr id="19" name="标题 1"/>
            <p:cNvSpPr txBox="1"/>
            <p:nvPr/>
          </p:nvSpPr>
          <p:spPr>
            <a:xfrm>
              <a:off x="149860" y="487680"/>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lstStyle/>
            <a:p>
              <a:pPr algn="ctr">
                <a:lnSpc>
                  <a:spcPct val="110000"/>
                </a:lnSpc>
              </a:pPr>
              <a:endParaRPr kumimoji="1" lang="zh-CN" altLang="en-US">
                <a:solidFill>
                  <a:schemeClr val="bg1"/>
                </a:solidFill>
              </a:endParaRPr>
            </a:p>
          </p:txBody>
        </p:sp>
      </p:grpSp>
      <p:sp>
        <p:nvSpPr>
          <p:cNvPr id="6" name="文本框 5"/>
          <p:cNvSpPr txBox="1"/>
          <p:nvPr/>
        </p:nvSpPr>
        <p:spPr>
          <a:xfrm>
            <a:off x="6031230" y="1124585"/>
            <a:ext cx="4199255" cy="2252980"/>
          </a:xfrm>
          <a:prstGeom prst="rect">
            <a:avLst/>
          </a:prstGeom>
          <a:noFill/>
          <a:ln w="28575" cmpd="sng">
            <a:noFill/>
            <a:prstDash val="solid"/>
          </a:ln>
        </p:spPr>
        <p:txBody>
          <a:bodyPr wrap="square" rtlCol="0">
            <a:noAutofit/>
          </a:bodyPr>
          <a:p>
            <a:pPr algn="l">
              <a:buClrTx/>
              <a:buSzTx/>
              <a:buNone/>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为了对比更加清晰，我们又做了民主党和共和党</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相关的</a:t>
            </a:r>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l">
              <a:buClrTx/>
              <a:buSzTx/>
              <a:buNone/>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热度仪表盘</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来进行自身对比：</a:t>
            </a:r>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l">
              <a:buClrTx/>
              <a:buSzTx/>
              <a:buNone/>
            </a:pPr>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l">
              <a:buClrTx/>
              <a:buSzTx/>
              <a:buNone/>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红色代表民主党</a:t>
            </a:r>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l">
              <a:buClrTx/>
              <a:buSzTx/>
              <a:buNone/>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蓝色代表民主党</a:t>
            </a:r>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pic>
        <p:nvPicPr>
          <p:cNvPr id="2" name="图片 1" descr="7b0a202020202266696c746572223a202237220a7d0a"/>
          <p:cNvPicPr>
            <a:picLocks noChangeAspect="1"/>
          </p:cNvPicPr>
          <p:nvPr>
            <p:custDataLst>
              <p:tags r:id="rId2"/>
            </p:custDataLst>
          </p:nvPr>
        </p:nvPicPr>
        <p:blipFill>
          <a:blip r:embed="rId3"/>
          <a:stretch>
            <a:fillRect/>
          </a:stretch>
        </p:blipFill>
        <p:spPr>
          <a:xfrm>
            <a:off x="767080" y="1015365"/>
            <a:ext cx="4756150" cy="3025140"/>
          </a:xfrm>
          <a:prstGeom prst="rect">
            <a:avLst/>
          </a:prstGeom>
          <a:gradFill rotWithShape="0">
            <a:gsLst>
              <a:gs pos="0">
                <a:srgbClr val="FDC7E9"/>
              </a:gs>
              <a:gs pos="100000">
                <a:srgbClr val="4545FF"/>
              </a:gs>
            </a:gsLst>
            <a:path path="circle">
              <a:fillToRect r="100000" b="100000"/>
            </a:path>
            <a:tileRect l="-100000" t="-100000"/>
          </a:gradFill>
          <a:ln w="60325" cmpd="sng">
            <a:gradFill>
              <a:gsLst>
                <a:gs pos="56000">
                  <a:srgbClr val="FFB3DB"/>
                </a:gs>
                <a:gs pos="0">
                  <a:srgbClr val="C39AF6"/>
                </a:gs>
                <a:gs pos="100000">
                  <a:srgbClr val="FFF1D0"/>
                </a:gs>
              </a:gsLst>
              <a:lin ang="2100000" scaled="0"/>
            </a:gradFill>
            <a:prstDash val="solid"/>
          </a:ln>
          <a:effectLst>
            <a:softEdge rad="31750"/>
          </a:effectLst>
        </p:spPr>
      </p:pic>
      <p:pic>
        <p:nvPicPr>
          <p:cNvPr id="4" name="图片 3" descr="7b0a202020202266696c746572223a202236220a7d0a"/>
          <p:cNvPicPr>
            <a:picLocks noChangeAspect="1"/>
          </p:cNvPicPr>
          <p:nvPr>
            <p:custDataLst>
              <p:tags r:id="rId4"/>
            </p:custDataLst>
          </p:nvPr>
        </p:nvPicPr>
        <p:blipFill>
          <a:blip r:embed="rId5"/>
          <a:stretch>
            <a:fillRect/>
          </a:stretch>
        </p:blipFill>
        <p:spPr>
          <a:xfrm>
            <a:off x="5807710" y="3642360"/>
            <a:ext cx="4780280" cy="2973705"/>
          </a:xfrm>
          <a:prstGeom prst="rect">
            <a:avLst/>
          </a:prstGeom>
          <a:ln w="60325">
            <a:gradFill>
              <a:gsLst>
                <a:gs pos="56000">
                  <a:srgbClr val="FFB3DB">
                    <a:lumMod val="97000"/>
                  </a:srgbClr>
                </a:gs>
                <a:gs pos="0">
                  <a:srgbClr val="C39AF6"/>
                </a:gs>
                <a:gs pos="100000">
                  <a:srgbClr val="FFF1D0"/>
                </a:gs>
              </a:gsLst>
              <a:lin ang="2100000" scaled="1"/>
            </a:gradFill>
          </a:ln>
          <a:effectLst>
            <a:softEdge rad="31750"/>
          </a:effectLst>
        </p:spPr>
      </p:pic>
      <p:sp>
        <p:nvSpPr>
          <p:cNvPr id="5" name="流程图: 可选过程 4"/>
          <p:cNvSpPr/>
          <p:nvPr/>
        </p:nvSpPr>
        <p:spPr>
          <a:xfrm>
            <a:off x="715010" y="4159885"/>
            <a:ext cx="4866640" cy="2456180"/>
          </a:xfrm>
          <a:prstGeom prst="flowChartAlternateProcess">
            <a:avLst/>
          </a:prstGeom>
          <a:solidFill>
            <a:schemeClr val="bg1">
              <a:alpha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983615" y="4255770"/>
            <a:ext cx="4349115" cy="2306955"/>
          </a:xfrm>
          <a:prstGeom prst="rect">
            <a:avLst/>
          </a:prstGeom>
          <a:noFill/>
        </p:spPr>
        <p:txBody>
          <a:bodyPr wrap="square" rtlCol="0">
            <a:spAutoFit/>
          </a:bodyPr>
          <a:p>
            <a:r>
              <a:rPr lang="zh-CN" altLang="en-US" sz="2400">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Republican Party：</a:t>
            </a:r>
            <a:endParaRPr lang="zh-CN" altLang="en-US" sz="2400">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r>
              <a:rPr lang="zh-CN" altLang="en-US" sz="2400">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怀俄明州 (Wyoming)，支持率为 87.37%</a:t>
            </a:r>
            <a:endParaRPr lang="zh-CN" altLang="en-US" sz="2400">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r>
              <a:rPr lang="zh-CN" altLang="en-US" sz="2400">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Democratic Party：</a:t>
            </a:r>
            <a:endParaRPr lang="zh-CN" altLang="en-US" sz="2400">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r>
              <a:rPr lang="zh-CN" altLang="en-US" sz="2400">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华盛顿特区 (Washington, D.C.)，支持率为 99.47%</a:t>
            </a:r>
            <a:endParaRPr lang="zh-CN" altLang="en-US" sz="2400">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alphaModFix amt="75000"/>
          </a:blip>
          <a:stretch>
            <a:fillRect/>
          </a:stretch>
        </a:blipFill>
        <a:effectLst/>
      </p:bgPr>
    </p:bg>
    <p:spTree>
      <p:nvGrpSpPr>
        <p:cNvPr id="1" name=""/>
        <p:cNvGrpSpPr/>
        <p:nvPr/>
      </p:nvGrpSpPr>
      <p:grpSpPr>
        <a:xfrm>
          <a:off x="0" y="0"/>
          <a:ext cx="0" cy="0"/>
          <a:chOff x="0" y="0"/>
          <a:chExt cx="0" cy="0"/>
        </a:xfrm>
      </p:grpSpPr>
      <p:sp>
        <p:nvSpPr>
          <p:cNvPr id="8" name="流程图: 可选过程 7"/>
          <p:cNvSpPr/>
          <p:nvPr/>
        </p:nvSpPr>
        <p:spPr>
          <a:xfrm>
            <a:off x="7248525" y="1124585"/>
            <a:ext cx="4491355" cy="5411470"/>
          </a:xfrm>
          <a:prstGeom prst="flowChartAlternateProcess">
            <a:avLst/>
          </a:prstGeom>
          <a:solidFill>
            <a:schemeClr val="bg1">
              <a:alpha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标题 1" descr="7b0a2020202022776f7264617274223a2022220a7d0a"/>
          <p:cNvSpPr txBox="1"/>
          <p:nvPr/>
        </p:nvSpPr>
        <p:spPr>
          <a:xfrm>
            <a:off x="766895" y="332245"/>
            <a:ext cx="10671175" cy="468000"/>
          </a:xfrm>
          <a:prstGeom prst="rect">
            <a:avLst/>
          </a:prstGeom>
          <a:noFill/>
          <a:ln>
            <a:noFill/>
          </a:ln>
        </p:spPr>
        <p:txBody>
          <a:bodyPr vert="horz" wrap="square" lIns="0" tIns="0" rIns="0" bIns="0" rtlCol="0" anchor="ctr">
            <a:scene3d>
              <a:camera prst="perspectiveFront" fov="5400000"/>
              <a:lightRig rig="threePt" dir="t">
                <a:rot lat="0" lon="0" rev="5400000"/>
              </a:lightRig>
            </a:scene3d>
            <a:sp3d prstMaterial="softEdge">
              <a:contourClr>
                <a:srgbClr val="0F79FA"/>
              </a:contourClr>
            </a:sp3d>
          </a:bodyPr>
          <a:lstStyle/>
          <a:p>
            <a:pPr algn="l">
              <a:lnSpc>
                <a:spcPct val="110000"/>
              </a:lnSpc>
            </a:pPr>
            <a:r>
              <a:rPr kumimoji="1"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rPr>
              <a:t>Time</a:t>
            </a:r>
            <a:r>
              <a:rPr kumimoji="1" lang="zh-CN" altLang="en-US"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rPr>
              <a:t>仪表盘大屏</a:t>
            </a:r>
            <a:r>
              <a:rPr kumimoji="1"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rPr>
              <a:t> No.3</a:t>
            </a:r>
            <a:endParaRPr kumimoji="1" lang="en-US" altLang="zh-CN" sz="3600">
              <a:ln w="621" cmpd="sng"/>
              <a:gradFill>
                <a:gsLst>
                  <a:gs pos="25000">
                    <a:srgbClr val="FFD83A"/>
                  </a:gs>
                  <a:gs pos="75000">
                    <a:srgbClr val="FFFD6D"/>
                  </a:gs>
                  <a:gs pos="0">
                    <a:srgbClr val="F8C334"/>
                  </a:gs>
                  <a:gs pos="100000">
                    <a:srgbClr val="FFFEB8"/>
                  </a:gs>
                </a:gsLst>
                <a:lin ang="18900000" scaled="1"/>
              </a:gradFill>
              <a:effectLst>
                <a:innerShdw blurRad="6212" dist="50800" dir="18900000">
                  <a:srgbClr val="E8807F">
                    <a:alpha val="50000"/>
                  </a:srgbClr>
                </a:innerShdw>
              </a:effectLst>
              <a:latin typeface="汉仪雅酷黑 95W" panose="020B0A04020202020204" charset="-122"/>
              <a:ea typeface="汉仪雅酷黑 95W" panose="020B0A04020202020204" charset="-122"/>
            </a:endParaRPr>
          </a:p>
        </p:txBody>
      </p:sp>
      <p:grpSp>
        <p:nvGrpSpPr>
          <p:cNvPr id="16" name="组合 15"/>
          <p:cNvGrpSpPr/>
          <p:nvPr/>
        </p:nvGrpSpPr>
        <p:grpSpPr>
          <a:xfrm>
            <a:off x="149860" y="404495"/>
            <a:ext cx="510540" cy="419100"/>
            <a:chOff x="149860" y="487680"/>
            <a:chExt cx="510540" cy="419100"/>
          </a:xfrm>
        </p:grpSpPr>
        <p:sp>
          <p:nvSpPr>
            <p:cNvPr id="17" name="标题 1"/>
            <p:cNvSpPr txBox="1"/>
            <p:nvPr/>
          </p:nvSpPr>
          <p:spPr>
            <a:xfrm>
              <a:off x="149860" y="718185"/>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lstStyle/>
            <a:p>
              <a:pPr algn="ctr">
                <a:lnSpc>
                  <a:spcPct val="110000"/>
                </a:lnSpc>
              </a:pPr>
              <a:endParaRPr kumimoji="1" lang="zh-CN" altLang="en-US">
                <a:solidFill>
                  <a:schemeClr val="bg1"/>
                </a:solidFill>
              </a:endParaRPr>
            </a:p>
          </p:txBody>
        </p:sp>
        <p:sp>
          <p:nvSpPr>
            <p:cNvPr id="18" name="标题 1"/>
            <p:cNvSpPr txBox="1"/>
            <p:nvPr/>
          </p:nvSpPr>
          <p:spPr>
            <a:xfrm>
              <a:off x="149860" y="602933"/>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lstStyle/>
            <a:p>
              <a:pPr algn="ctr">
                <a:lnSpc>
                  <a:spcPct val="110000"/>
                </a:lnSpc>
              </a:pPr>
              <a:endParaRPr kumimoji="1" lang="zh-CN" altLang="en-US">
                <a:solidFill>
                  <a:schemeClr val="bg1"/>
                </a:solidFill>
              </a:endParaRPr>
            </a:p>
          </p:txBody>
        </p:sp>
        <p:sp>
          <p:nvSpPr>
            <p:cNvPr id="19" name="标题 1"/>
            <p:cNvSpPr txBox="1"/>
            <p:nvPr/>
          </p:nvSpPr>
          <p:spPr>
            <a:xfrm>
              <a:off x="149860" y="487680"/>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lstStyle/>
            <a:p>
              <a:pPr algn="ctr">
                <a:lnSpc>
                  <a:spcPct val="110000"/>
                </a:lnSpc>
              </a:pPr>
              <a:endParaRPr kumimoji="1" lang="zh-CN" altLang="en-US">
                <a:solidFill>
                  <a:schemeClr val="bg1"/>
                </a:solidFill>
              </a:endParaRPr>
            </a:p>
          </p:txBody>
        </p:sp>
      </p:grpSp>
      <p:sp>
        <p:nvSpPr>
          <p:cNvPr id="6" name="文本框 5"/>
          <p:cNvSpPr txBox="1"/>
          <p:nvPr/>
        </p:nvSpPr>
        <p:spPr>
          <a:xfrm>
            <a:off x="7392035" y="1412875"/>
            <a:ext cx="4199255" cy="2252980"/>
          </a:xfrm>
          <a:prstGeom prst="rect">
            <a:avLst/>
          </a:prstGeom>
          <a:noFill/>
          <a:ln w="28575" cmpd="sng">
            <a:noFill/>
            <a:prstDash val="solid"/>
          </a:ln>
        </p:spPr>
        <p:txBody>
          <a:bodyPr wrap="square" rtlCol="0">
            <a:noAutofit/>
          </a:bodyPr>
          <a:p>
            <a:pPr algn="l">
              <a:buClrTx/>
              <a:buSzTx/>
              <a:buNone/>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特朗普的支持率整体呈现上升趋势，从</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2024 </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年</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1 </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月的约</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45% </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稳步增长至</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2024 </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年</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11 </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月的接近</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50%</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。这表明他在这段时间内的支持者基础逐步扩大。</a:t>
            </a:r>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l">
              <a:buClrTx/>
              <a:buSzTx/>
              <a:buNone/>
            </a:pPr>
            <a:endPar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l">
              <a:buClrTx/>
              <a:buSzTx/>
              <a:buNone/>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卡玛拉</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哈里斯的支持率则相反，整体呈现下降趋势，从</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2024 </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年</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1 </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月的约</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45% </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逐渐下降至</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2024 </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年</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11 </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月的接近</a:t>
            </a:r>
            <a:r>
              <a:rPr lang="en-US" altLang="zh-CN"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 40%</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。这显示她的支持率在逐渐流失。</a:t>
            </a:r>
            <a:endParaRPr lang="zh-CN" altLang="en-US" sz="2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grpSp>
        <p:nvGrpSpPr>
          <p:cNvPr id="256" name="组合 255"/>
          <p:cNvGrpSpPr/>
          <p:nvPr>
            <p:custDataLst>
              <p:tags r:id="rId2"/>
            </p:custDataLst>
          </p:nvPr>
        </p:nvGrpSpPr>
        <p:grpSpPr>
          <a:xfrm rot="0">
            <a:off x="478790" y="1196340"/>
            <a:ext cx="6336665" cy="5473065"/>
            <a:chOff x="2221" y="3728"/>
            <a:chExt cx="14716" cy="12174"/>
          </a:xfrm>
        </p:grpSpPr>
        <p:pic>
          <p:nvPicPr>
            <p:cNvPr id="257" name="图片 256" descr="border"/>
            <p:cNvPicPr>
              <a:picLocks noChangeAspect="1"/>
            </p:cNvPicPr>
            <p:nvPr>
              <p:custDataLst>
                <p:tags r:id="rId3"/>
              </p:custDataLst>
            </p:nvPr>
          </p:nvPicPr>
          <p:blipFill>
            <a:blip r:embed="rId4"/>
            <a:stretch>
              <a:fillRect/>
            </a:stretch>
          </p:blipFill>
          <p:spPr>
            <a:xfrm>
              <a:off x="2221" y="3728"/>
              <a:ext cx="14717" cy="12175"/>
            </a:xfrm>
            <a:prstGeom prst="rect">
              <a:avLst/>
            </a:prstGeom>
          </p:spPr>
        </p:pic>
        <p:pic>
          <p:nvPicPr>
            <p:cNvPr id="258" name="图片 257" descr="F:/素材图片2/xiezuo20241118-110515.pngxiezuo20241118-110515"/>
            <p:cNvPicPr>
              <a:picLocks noChangeAspect="1"/>
            </p:cNvPicPr>
            <p:nvPr>
              <p:custDataLst>
                <p:tags r:id="rId5"/>
              </p:custDataLst>
            </p:nvPr>
          </p:nvPicPr>
          <p:blipFill>
            <a:blip r:embed="rId6"/>
            <a:srcRect l="135" t="13430" r="-146" b="7760"/>
            <a:stretch>
              <a:fillRect/>
            </a:stretch>
          </p:blipFill>
          <p:spPr>
            <a:xfrm>
              <a:off x="2743" y="4197"/>
              <a:ext cx="13654" cy="7618"/>
            </a:xfrm>
            <a:custGeom>
              <a:avLst/>
              <a:gdLst/>
              <a:ahLst/>
              <a:cxnLst>
                <a:cxn ang="3">
                  <a:pos x="hc" y="t"/>
                </a:cxn>
                <a:cxn ang="cd2">
                  <a:pos x="l" y="vc"/>
                </a:cxn>
                <a:cxn ang="cd4">
                  <a:pos x="hc" y="b"/>
                </a:cxn>
                <a:cxn ang="0">
                  <a:pos x="r" y="vc"/>
                </a:cxn>
              </a:cxnLst>
              <a:rect l="l" t="t" r="r" b="b"/>
              <a:pathLst>
                <a:path w="8003" h="4465">
                  <a:moveTo>
                    <a:pt x="0" y="0"/>
                  </a:moveTo>
                  <a:lnTo>
                    <a:pt x="8003" y="0"/>
                  </a:lnTo>
                  <a:lnTo>
                    <a:pt x="8003" y="4465"/>
                  </a:lnTo>
                  <a:lnTo>
                    <a:pt x="0" y="4465"/>
                  </a:lnTo>
                  <a:lnTo>
                    <a:pt x="0" y="0"/>
                  </a:lnTo>
                  <a:close/>
                </a:path>
              </a:pathLst>
            </a:custGeom>
          </p:spPr>
        </p:pic>
      </p:grpSp>
      <p:sp>
        <p:nvSpPr>
          <p:cNvPr id="260" name="文本框 259"/>
          <p:cNvSpPr txBox="1"/>
          <p:nvPr/>
        </p:nvSpPr>
        <p:spPr>
          <a:xfrm>
            <a:off x="2484755" y="5156835"/>
            <a:ext cx="2317115" cy="460375"/>
          </a:xfrm>
          <a:prstGeom prst="rect">
            <a:avLst/>
          </a:prstGeom>
          <a:noFill/>
        </p:spPr>
        <p:txBody>
          <a:bodyPr wrap="square" rtlCol="0">
            <a:spAutoFit/>
          </a:bodyPr>
          <a:p>
            <a:r>
              <a:rPr lang="en-US" altLang="zh-CN" sz="2400">
                <a:solidFill>
                  <a:schemeClr val="tx1"/>
                </a:solidFill>
                <a:latin typeface="Blackadder ITC" panose="04020505051007020D02" charset="0"/>
                <a:ea typeface="Muyao-Softbrush" panose="02010600010101010101" charset="-122"/>
                <a:cs typeface="Blackadder ITC" panose="04020505051007020D02" charset="0"/>
              </a:rPr>
              <a:t>2024U.S. election</a:t>
            </a:r>
            <a:endParaRPr lang="en-US" altLang="zh-CN" sz="2400">
              <a:solidFill>
                <a:schemeClr val="tx1"/>
              </a:solidFill>
              <a:latin typeface="Blackadder ITC" panose="04020505051007020D02" charset="0"/>
              <a:ea typeface="Muyao-Softbrush" panose="02010600010101010101" charset="-122"/>
              <a:cs typeface="Blackadder ITC" panose="04020505051007020D02"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a:xfrm>
            <a:off x="696000" y="394405"/>
            <a:ext cx="10800000" cy="792000"/>
          </a:xfrm>
        </p:spPr>
        <p:txBody>
          <a:bodyPr wrap="square">
            <a:normAutofit fontScale="90000"/>
          </a:bodyPr>
          <a:lstStyle/>
          <a:p>
            <a:r>
              <a:rPr lang="en-US" altLang="zh-CN" dirty="0">
                <a:solidFill>
                  <a:schemeClr val="bg1"/>
                </a:solidFill>
                <a:latin typeface="华文中宋" panose="02010600040101010101" charset="-122"/>
                <a:ea typeface="华文中宋" panose="02010600040101010101" charset="-122"/>
                <a:cs typeface="华文中宋" panose="02010600040101010101" charset="-122"/>
              </a:rPr>
              <a:t>Instructions</a:t>
            </a:r>
            <a:r>
              <a:rPr lang="zh-CN" altLang="en-US" dirty="0">
                <a:solidFill>
                  <a:schemeClr val="bg1"/>
                </a:solidFill>
                <a:latin typeface="华文中宋" panose="02010600040101010101" charset="-122"/>
                <a:ea typeface="华文中宋" panose="02010600040101010101" charset="-122"/>
                <a:cs typeface="华文中宋" panose="02010600040101010101" charset="-122"/>
              </a:rPr>
              <a:t>：以上仪表盘大屏的相关代码都在</a:t>
            </a:r>
            <a:r>
              <a:rPr lang="en-US" altLang="zh-CN" dirty="0">
                <a:solidFill>
                  <a:schemeClr val="bg1"/>
                </a:solidFill>
                <a:latin typeface="华文中宋" panose="02010600040101010101" charset="-122"/>
                <a:ea typeface="华文中宋" panose="02010600040101010101" charset="-122"/>
                <a:cs typeface="华文中宋" panose="02010600040101010101" charset="-122"/>
              </a:rPr>
              <a:t>github</a:t>
            </a:r>
            <a:r>
              <a:rPr lang="zh-CN" altLang="en-US" dirty="0">
                <a:solidFill>
                  <a:schemeClr val="bg1"/>
                </a:solidFill>
                <a:latin typeface="华文中宋" panose="02010600040101010101" charset="-122"/>
                <a:ea typeface="华文中宋" panose="02010600040101010101" charset="-122"/>
                <a:cs typeface="华文中宋" panose="02010600040101010101" charset="-122"/>
              </a:rPr>
              <a:t>库中上传，其中</a:t>
            </a:r>
            <a:r>
              <a:rPr lang="en-US" altLang="zh-CN" dirty="0">
                <a:solidFill>
                  <a:schemeClr val="bg1"/>
                </a:solidFill>
                <a:latin typeface="华文中宋" panose="02010600040101010101" charset="-122"/>
                <a:ea typeface="华文中宋" panose="02010600040101010101" charset="-122"/>
                <a:cs typeface="华文中宋" panose="02010600040101010101" charset="-122"/>
              </a:rPr>
              <a:t>Time_board</a:t>
            </a:r>
            <a:r>
              <a:rPr lang="zh-CN" altLang="en-US" dirty="0">
                <a:solidFill>
                  <a:schemeClr val="bg1"/>
                </a:solidFill>
                <a:latin typeface="华文中宋" panose="02010600040101010101" charset="-122"/>
                <a:ea typeface="华文中宋" panose="02010600040101010101" charset="-122"/>
                <a:cs typeface="华文中宋" panose="02010600040101010101" charset="-122"/>
              </a:rPr>
              <a:t>是需要在代码运行过程中查看的</a:t>
            </a:r>
            <a:endParaRPr lang="zh-CN" altLang="en-US" dirty="0">
              <a:solidFill>
                <a:schemeClr val="bg1"/>
              </a:solidFill>
              <a:latin typeface="华文中宋" panose="02010600040101010101" charset="-122"/>
              <a:ea typeface="华文中宋" panose="02010600040101010101" charset="-122"/>
              <a:cs typeface="华文中宋" panose="02010600040101010101" charset="-122"/>
            </a:endParaRPr>
          </a:p>
        </p:txBody>
      </p:sp>
      <p:pic>
        <p:nvPicPr>
          <p:cNvPr id="2" name="图片 1"/>
          <p:cNvPicPr>
            <a:picLocks noChangeAspect="1"/>
          </p:cNvPicPr>
          <p:nvPr/>
        </p:nvPicPr>
        <p:blipFill>
          <a:blip r:embed="rId3"/>
          <a:stretch>
            <a:fillRect/>
          </a:stretch>
        </p:blipFill>
        <p:spPr>
          <a:xfrm>
            <a:off x="695960" y="1557020"/>
            <a:ext cx="5337175" cy="1054100"/>
          </a:xfrm>
          <a:prstGeom prst="rect">
            <a:avLst/>
          </a:prstGeom>
          <a:ln w="28575" cmpd="sng">
            <a:solidFill>
              <a:schemeClr val="accent1">
                <a:lumMod val="25000"/>
                <a:lumOff val="75000"/>
              </a:schemeClr>
            </a:solidFill>
            <a:prstDash val="solid"/>
          </a:ln>
        </p:spPr>
      </p:pic>
      <p:pic>
        <p:nvPicPr>
          <p:cNvPr id="3" name="图片 2"/>
          <p:cNvPicPr>
            <a:picLocks noChangeAspect="1"/>
          </p:cNvPicPr>
          <p:nvPr/>
        </p:nvPicPr>
        <p:blipFill>
          <a:blip r:embed="rId4"/>
          <a:srcRect l="32773" t="13382" r="14512" b="21257"/>
          <a:stretch>
            <a:fillRect/>
          </a:stretch>
        </p:blipFill>
        <p:spPr>
          <a:xfrm>
            <a:off x="695325" y="2853055"/>
            <a:ext cx="5344795" cy="3728720"/>
          </a:xfrm>
          <a:prstGeom prst="rect">
            <a:avLst/>
          </a:prstGeom>
          <a:ln w="44450" cmpd="sng">
            <a:solidFill>
              <a:schemeClr val="accent1">
                <a:lumMod val="50000"/>
                <a:lumOff val="50000"/>
              </a:schemeClr>
            </a:solidFill>
            <a:prstDash val="solid"/>
          </a:ln>
          <a:effectLst/>
        </p:spPr>
      </p:pic>
      <p:sp>
        <p:nvSpPr>
          <p:cNvPr id="8" name="流程图: 可选过程 7"/>
          <p:cNvSpPr/>
          <p:nvPr/>
        </p:nvSpPr>
        <p:spPr>
          <a:xfrm>
            <a:off x="6671945" y="1412875"/>
            <a:ext cx="4208780" cy="5168900"/>
          </a:xfrm>
          <a:prstGeom prst="flowChartAlternateProcess">
            <a:avLst/>
          </a:prstGeom>
          <a:solidFill>
            <a:schemeClr val="bg1">
              <a:alpha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6910705" y="1700530"/>
            <a:ext cx="3638550" cy="452310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柱状折线混合图右侧指标可以选中或不选中，</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以查看当前运行中不同时间段内的具体数值和对比趋势；</a:t>
            </a:r>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最下面一行的蓝色进度条指示时间推进，可以在查看到支持率变化整体趋势的前提下更加细致地关注局部变化从而得到更高的对比度</a:t>
            </a:r>
            <a:endParaRPr lang="zh-CN" altLang="en-US" sz="2400">
              <a:latin typeface="华文中宋" panose="02010600040101010101" charset="-122"/>
              <a:ea typeface="华文中宋" panose="02010600040101010101" charset="-122"/>
            </a:endParaRPr>
          </a:p>
        </p:txBody>
      </p:sp>
    </p:spTree>
    <p:custDataLst>
      <p:tags r:id="rId5"/>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044" y="-7183"/>
            <a:ext cx="12192000" cy="685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t="46539" b="12673"/>
          <a:stretch>
            <a:fillRect/>
          </a:stretch>
        </p:blipFill>
        <p:spPr>
          <a:xfrm>
            <a:off x="0" y="4070999"/>
            <a:ext cx="12192000" cy="2787001"/>
          </a:xfrm>
          <a:prstGeom prst="rect">
            <a:avLst/>
          </a:prstGeom>
          <a:noFill/>
          <a:ln>
            <a:noFill/>
          </a:ln>
        </p:spPr>
      </p:pic>
      <p:sp>
        <p:nvSpPr>
          <p:cNvPr id="4" name="标题 1"/>
          <p:cNvSpPr txBox="1"/>
          <p:nvPr/>
        </p:nvSpPr>
        <p:spPr>
          <a:xfrm>
            <a:off x="0" y="0"/>
            <a:ext cx="12192000" cy="6858000"/>
          </a:xfrm>
          <a:prstGeom prst="rect">
            <a:avLst/>
          </a:prstGeom>
          <a:gradFill>
            <a:gsLst>
              <a:gs pos="0">
                <a:schemeClr val="accent1">
                  <a:lumMod val="100000"/>
                  <a:alpha val="75000"/>
                </a:schemeClr>
              </a:gs>
              <a:gs pos="100000">
                <a:schemeClr val="accent1">
                  <a:lumMod val="75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2664395" y="5564352"/>
            <a:ext cx="1385520"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6" name="标题 1"/>
          <p:cNvSpPr txBox="1"/>
          <p:nvPr/>
        </p:nvSpPr>
        <p:spPr>
          <a:xfrm>
            <a:off x="8142083" y="5564352"/>
            <a:ext cx="1385522"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7" name="标题 1"/>
          <p:cNvSpPr txBox="1"/>
          <p:nvPr/>
        </p:nvSpPr>
        <p:spPr>
          <a:xfrm>
            <a:off x="2028667"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flipH="1">
            <a:off x="6473216"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2028667"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flipH="1" flipV="1">
            <a:off x="6064956"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5693274" y="1558504"/>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31478" y="1560621"/>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a:off x="1015253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5400000">
            <a:off x="993771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10903999"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10726466"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10126898"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9980177"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flipH="1">
            <a:off x="20865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flipH="1">
            <a:off x="42346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6200000" flipH="1">
            <a:off x="-542817"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6200000" flipH="1">
            <a:off x="-365284"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6200000" flipH="1">
            <a:off x="1211012"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H="1">
            <a:off x="1357733"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H="1">
            <a:off x="3683066"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3806743"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654843"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7531166"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4801519" y="7183"/>
            <a:ext cx="2390357" cy="3108181"/>
          </a:xfrm>
          <a:prstGeom prst="rect">
            <a:avLst/>
          </a:prstGeom>
          <a:noFill/>
          <a:ln>
            <a:noFill/>
          </a:ln>
        </p:spPr>
        <p:txBody>
          <a:bodyPr vert="horz" wrap="square" lIns="0" tIns="0" rIns="0" bIns="0" rtlCol="0" anchor="b"/>
          <a:lstStyle/>
          <a:p>
            <a:pPr algn="ctr">
              <a:lnSpc>
                <a:spcPct val="110000"/>
              </a:lnSpc>
            </a:pPr>
            <a:r>
              <a:rPr kumimoji="1" lang="en-US" altLang="zh-CN" sz="9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07</a:t>
            </a:r>
            <a:endParaRPr kumimoji="1" lang="zh-CN" altLang="en-US"/>
          </a:p>
        </p:txBody>
      </p:sp>
      <p:sp>
        <p:nvSpPr>
          <p:cNvPr id="30" name="标题 1"/>
          <p:cNvSpPr txBox="1"/>
          <p:nvPr/>
        </p:nvSpPr>
        <p:spPr>
          <a:xfrm>
            <a:off x="2515102" y="3026759"/>
            <a:ext cx="7161796" cy="2020860"/>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结论</a:t>
            </a:r>
            <a:endParaRPr kumimoji="1" lang="zh-CN" altLang="en-US"/>
          </a:p>
        </p:txBody>
      </p:sp>
      <p:sp>
        <p:nvSpPr>
          <p:cNvPr id="34" name="矩形 33"/>
          <p:cNvSpPr/>
          <p:nvPr/>
        </p:nvSpPr>
        <p:spPr>
          <a:xfrm>
            <a:off x="4007485" y="5517515"/>
            <a:ext cx="4220210" cy="574675"/>
          </a:xfrm>
          <a:prstGeom prst="rect">
            <a:avLst/>
          </a:prstGeom>
          <a:noFill/>
          <a:ln>
            <a:noFill/>
          </a:ln>
        </p:spPr>
        <p:txBody>
          <a:bodyPr wrap="none" rtlCol="0" anchor="t">
            <a:noAutofit/>
          </a:bodyPr>
          <a:p>
            <a:pPr algn="ctr">
              <a:lnSpc>
                <a:spcPct val="110000"/>
              </a:lnSpc>
            </a:pPr>
            <a:r>
              <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rPr>
              <a:t>Conclusion</a:t>
            </a:r>
            <a:endPar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scene3d>
              <a:camera prst="orthographicFront"/>
              <a:lightRig rig="threePt" dir="t"/>
            </a:scene3d>
          </a:bodyPr>
          <a:lstStyle/>
          <a:p>
            <a:pPr algn="ctr">
              <a:lnSpc>
                <a:spcPct val="110000"/>
              </a:lnSpc>
            </a:pPr>
            <a:endParaRPr kumimoji="1" lang="zh-CN" altLang="en-US">
              <a:ln w="15875">
                <a:solidFill>
                  <a:schemeClr val="accent1"/>
                </a:solidFill>
              </a:ln>
              <a:noFill/>
              <a:effectLst/>
              <a:latin typeface="华文中宋" panose="02010600040101010101" charset="-122"/>
              <a:ea typeface="华文中宋" panose="02010600040101010101" charset="-122"/>
            </a:endParaRPr>
          </a:p>
        </p:txBody>
      </p:sp>
      <p:pic>
        <p:nvPicPr>
          <p:cNvPr id="3" name="图片 2" descr="C:/Users/86189/Desktop/c72660829713cbe614ceb31d4b20e32.pngc72660829713cbe614ceb31d4b20e32"/>
          <p:cNvPicPr>
            <a:picLocks noChangeAspect="1"/>
          </p:cNvPicPr>
          <p:nvPr/>
        </p:nvPicPr>
        <p:blipFill>
          <a:blip r:embed="rId2">
            <a:alphaModFix amt="100000"/>
          </a:blip>
          <a:srcRect l="11588" r="11588"/>
          <a:stretch>
            <a:fillRect/>
          </a:stretch>
        </p:blipFill>
        <p:spPr>
          <a:xfrm>
            <a:off x="660400" y="1292225"/>
            <a:ext cx="5397500" cy="4591685"/>
          </a:xfrm>
          <a:custGeom>
            <a:avLst/>
            <a:gdLst/>
            <a:ahLst/>
            <a:cxnLst/>
            <a:rect l="l" t="t" r="r" b="b"/>
            <a:pathLst>
              <a:path w="5400000" h="4680000">
                <a:moveTo>
                  <a:pt x="0" y="0"/>
                </a:moveTo>
                <a:lnTo>
                  <a:pt x="5400000" y="0"/>
                </a:lnTo>
                <a:lnTo>
                  <a:pt x="5400000" y="4680000"/>
                </a:lnTo>
                <a:lnTo>
                  <a:pt x="0" y="4680000"/>
                </a:lnTo>
                <a:close/>
              </a:path>
            </a:pathLst>
          </a:custGeom>
          <a:noFill/>
          <a:ln>
            <a:noFill/>
          </a:ln>
          <a:effectLst>
            <a:softEdge rad="31750"/>
          </a:effectLst>
        </p:spPr>
      </p:pic>
      <p:grpSp>
        <p:nvGrpSpPr>
          <p:cNvPr id="4" name="组合 3"/>
          <p:cNvGrpSpPr/>
          <p:nvPr/>
        </p:nvGrpSpPr>
        <p:grpSpPr>
          <a:xfrm>
            <a:off x="6477000" y="1368134"/>
            <a:ext cx="4932000" cy="0"/>
            <a:chOff x="6477000" y="1368134"/>
            <a:chExt cx="4932000" cy="0"/>
          </a:xfrm>
        </p:grpSpPr>
        <p:cxnSp>
          <p:nvCxnSpPr>
            <p:cNvPr id="5" name="标题 1"/>
            <p:cNvCxnSpPr/>
            <p:nvPr/>
          </p:nvCxnSpPr>
          <p:spPr>
            <a:xfrm>
              <a:off x="6876379" y="1368134"/>
              <a:ext cx="4532621" cy="0"/>
            </a:xfrm>
            <a:prstGeom prst="line">
              <a:avLst/>
            </a:prstGeom>
            <a:noFill/>
            <a:ln w="9525" cap="sq">
              <a:solidFill>
                <a:schemeClr val="bg1"/>
              </a:solidFill>
              <a:miter/>
            </a:ln>
          </p:spPr>
        </p:cxnSp>
        <p:cxnSp>
          <p:nvCxnSpPr>
            <p:cNvPr id="6" name="标题 1"/>
            <p:cNvCxnSpPr/>
            <p:nvPr/>
          </p:nvCxnSpPr>
          <p:spPr>
            <a:xfrm>
              <a:off x="6477000" y="1368134"/>
              <a:ext cx="327017" cy="0"/>
            </a:xfrm>
            <a:prstGeom prst="line">
              <a:avLst/>
            </a:prstGeom>
            <a:noFill/>
            <a:ln w="9525" cap="sq">
              <a:solidFill>
                <a:schemeClr val="bg1"/>
              </a:solidFill>
              <a:miter/>
            </a:ln>
          </p:spPr>
        </p:cxnSp>
      </p:grpSp>
      <p:cxnSp>
        <p:nvCxnSpPr>
          <p:cNvPr id="7" name="标题 1"/>
          <p:cNvCxnSpPr/>
          <p:nvPr/>
        </p:nvCxnSpPr>
        <p:spPr>
          <a:xfrm flipH="1">
            <a:off x="6477000" y="5883567"/>
            <a:ext cx="4532621" cy="0"/>
          </a:xfrm>
          <a:prstGeom prst="line">
            <a:avLst/>
          </a:prstGeom>
          <a:noFill/>
          <a:ln w="9525" cap="sq">
            <a:solidFill>
              <a:schemeClr val="bg1"/>
            </a:solidFill>
            <a:miter/>
          </a:ln>
        </p:spPr>
      </p:cxnSp>
      <p:cxnSp>
        <p:nvCxnSpPr>
          <p:cNvPr id="8" name="标题 1"/>
          <p:cNvCxnSpPr/>
          <p:nvPr/>
        </p:nvCxnSpPr>
        <p:spPr>
          <a:xfrm flipH="1">
            <a:off x="11081983" y="5883567"/>
            <a:ext cx="327017" cy="0"/>
          </a:xfrm>
          <a:prstGeom prst="line">
            <a:avLst/>
          </a:prstGeom>
          <a:noFill/>
          <a:ln w="9525" cap="sq">
            <a:solidFill>
              <a:schemeClr val="tx1">
                <a:lumMod val="75000"/>
                <a:lumOff val="25000"/>
              </a:schemeClr>
            </a:solidFill>
            <a:miter/>
          </a:ln>
        </p:spPr>
      </p:cxnSp>
      <p:sp>
        <p:nvSpPr>
          <p:cNvPr id="9" name="标题 1"/>
          <p:cNvSpPr txBox="1"/>
          <p:nvPr/>
        </p:nvSpPr>
        <p:spPr>
          <a:xfrm>
            <a:off x="6472550" y="1612318"/>
            <a:ext cx="4923800" cy="585055"/>
          </a:xfrm>
          <a:prstGeom prst="rect">
            <a:avLst/>
          </a:prstGeom>
          <a:noFill/>
          <a:ln>
            <a:noFill/>
          </a:ln>
        </p:spPr>
        <p:txBody>
          <a:bodyPr vert="horz" wrap="square" lIns="0" tIns="0" rIns="0" bIns="0" rtlCol="0" anchor="ctr"/>
          <a:lstStyle/>
          <a:p>
            <a:pPr algn="l">
              <a:lnSpc>
                <a:spcPct val="150000"/>
              </a:lnSpc>
            </a:pPr>
            <a:endParaRPr kumimoji="1" lang="zh-CN" altLang="en-US">
              <a:latin typeface="华文中宋" panose="02010600040101010101" charset="-122"/>
              <a:ea typeface="华文中宋" panose="02010600040101010101" charset="-122"/>
            </a:endParaRPr>
          </a:p>
        </p:txBody>
      </p:sp>
      <p:sp>
        <p:nvSpPr>
          <p:cNvPr id="10" name="标题 1"/>
          <p:cNvSpPr txBox="1"/>
          <p:nvPr/>
        </p:nvSpPr>
        <p:spPr>
          <a:xfrm>
            <a:off x="6456040" y="2319708"/>
            <a:ext cx="4911100" cy="3404455"/>
          </a:xfrm>
          <a:prstGeom prst="rect">
            <a:avLst/>
          </a:prstGeom>
          <a:noFill/>
          <a:ln>
            <a:noFill/>
          </a:ln>
        </p:spPr>
        <p:txBody>
          <a:bodyPr vert="horz" wrap="square" lIns="0" tIns="0" rIns="0" bIns="0" rtlCol="0" anchor="t"/>
          <a:lstStyle/>
          <a:p>
            <a:pPr algn="l">
              <a:lnSpc>
                <a:spcPct val="150000"/>
              </a:lnSpc>
            </a:pPr>
            <a:r>
              <a:rPr kumimoji="1" lang="en-US" altLang="zh-CN" sz="2800">
                <a:ln w="12700">
                  <a:noFill/>
                </a:ln>
                <a:solidFill>
                  <a:schemeClr val="bg1">
                    <a:alpha val="100000"/>
                  </a:schemeClr>
                </a:solidFill>
                <a:highlight>
                  <a:srgbClr val="000080"/>
                </a:highlight>
                <a:latin typeface="华文中宋" panose="02010600040101010101" charset="-122"/>
                <a:ea typeface="华文中宋" panose="02010600040101010101" charset="-122"/>
                <a:cs typeface="华文中宋" panose="02010600040101010101" charset="-122"/>
              </a:rPr>
              <a:t>基于数据分析，预测Trump2024年美国总统大选成功的概率</a:t>
            </a:r>
            <a:r>
              <a:rPr kumimoji="1" lang="zh-CN" altLang="en-US" sz="2800">
                <a:ln w="12700">
                  <a:noFill/>
                </a:ln>
                <a:solidFill>
                  <a:schemeClr val="bg1">
                    <a:alpha val="100000"/>
                  </a:schemeClr>
                </a:solidFill>
                <a:highlight>
                  <a:srgbClr val="000080"/>
                </a:highlight>
                <a:latin typeface="华文中宋" panose="02010600040101010101" charset="-122"/>
                <a:ea typeface="华文中宋" panose="02010600040101010101" charset="-122"/>
                <a:cs typeface="华文中宋" panose="02010600040101010101" charset="-122"/>
              </a:rPr>
              <a:t>更高</a:t>
            </a:r>
            <a:r>
              <a:rPr kumimoji="1" lang="en-US" altLang="zh-CN" sz="2800">
                <a:ln w="12700">
                  <a:noFill/>
                </a:ln>
                <a:solidFill>
                  <a:schemeClr val="bg1">
                    <a:alpha val="100000"/>
                  </a:schemeClr>
                </a:solidFill>
                <a:highlight>
                  <a:srgbClr val="000080"/>
                </a:highlight>
                <a:latin typeface="华文中宋" panose="02010600040101010101" charset="-122"/>
                <a:ea typeface="华文中宋" panose="02010600040101010101" charset="-122"/>
                <a:cs typeface="华文中宋" panose="02010600040101010101" charset="-122"/>
              </a:rPr>
              <a:t>。</a:t>
            </a:r>
            <a:endParaRPr kumimoji="1" lang="en-US" altLang="zh-CN" sz="2800">
              <a:ln w="12700">
                <a:noFill/>
              </a:ln>
              <a:solidFill>
                <a:schemeClr val="bg1">
                  <a:alpha val="100000"/>
                </a:schemeClr>
              </a:solidFill>
              <a:highlight>
                <a:srgbClr val="000080"/>
              </a:highlight>
              <a:latin typeface="华文中宋" panose="02010600040101010101" charset="-122"/>
              <a:ea typeface="华文中宋" panose="02010600040101010101" charset="-122"/>
              <a:cs typeface="华文中宋" panose="02010600040101010101" charset="-122"/>
            </a:endParaRPr>
          </a:p>
        </p:txBody>
      </p:sp>
      <p:sp>
        <p:nvSpPr>
          <p:cNvPr id="11" name="标题 1"/>
          <p:cNvSpPr txBox="1"/>
          <p:nvPr/>
        </p:nvSpPr>
        <p:spPr>
          <a:xfrm>
            <a:off x="787215" y="450990"/>
            <a:ext cx="10671175" cy="468000"/>
          </a:xfrm>
          <a:prstGeom prst="rect">
            <a:avLst/>
          </a:prstGeom>
          <a:noFill/>
          <a:ln>
            <a:noFill/>
          </a:ln>
        </p:spPr>
        <p:txBody>
          <a:bodyPr vert="horz" wrap="square" lIns="0" tIns="0" rIns="0" bIns="0" rtlCol="0" anchor="ctr">
            <a:scene3d>
              <a:camera prst="orthographicFront"/>
              <a:lightRig rig="threePt" dir="t"/>
            </a:scene3d>
          </a:bodyPr>
          <a:lstStyle/>
          <a:p>
            <a:pPr algn="l">
              <a:lnSpc>
                <a:spcPct val="110000"/>
              </a:lnSpc>
            </a:pPr>
            <a:r>
              <a:rPr kumimoji="1" lang="en-US" altLang="zh-CN" sz="3600">
                <a:ln w="15875">
                  <a:solidFill>
                    <a:schemeClr val="bg1"/>
                  </a:solidFill>
                </a:ln>
                <a:solidFill>
                  <a:schemeClr val="bg1"/>
                </a:solidFill>
                <a:effectLst/>
                <a:latin typeface="华文中宋" panose="02010600040101010101" charset="-122"/>
                <a:ea typeface="华文中宋" panose="02010600040101010101" charset="-122"/>
                <a:cs typeface="Source Han Sans CN Bold" panose="020B0800000000000000" charset="-122"/>
              </a:rPr>
              <a:t>预测结果</a:t>
            </a:r>
            <a:endParaRPr kumimoji="1" lang="en-US" altLang="zh-CN" sz="3600">
              <a:ln w="15875">
                <a:solidFill>
                  <a:schemeClr val="bg1"/>
                </a:solidFill>
              </a:ln>
              <a:solidFill>
                <a:schemeClr val="bg1"/>
              </a:solidFill>
              <a:effectLst/>
              <a:latin typeface="华文中宋" panose="02010600040101010101" charset="-122"/>
              <a:ea typeface="华文中宋" panose="02010600040101010101" charset="-122"/>
              <a:cs typeface="Source Han Sans CN Bold" panose="020B0800000000000000" charset="-122"/>
            </a:endParaRPr>
          </a:p>
        </p:txBody>
      </p:sp>
      <p:grpSp>
        <p:nvGrpSpPr>
          <p:cNvPr id="12" name="组合 11"/>
          <p:cNvGrpSpPr/>
          <p:nvPr/>
        </p:nvGrpSpPr>
        <p:grpSpPr>
          <a:xfrm>
            <a:off x="149860" y="487680"/>
            <a:ext cx="510540" cy="419100"/>
            <a:chOff x="149860" y="487680"/>
            <a:chExt cx="510540" cy="419100"/>
          </a:xfrm>
          <a:solidFill>
            <a:schemeClr val="bg1"/>
          </a:solidFill>
        </p:grpSpPr>
        <p:sp>
          <p:nvSpPr>
            <p:cNvPr id="13" name="标题 1"/>
            <p:cNvSpPr txBox="1"/>
            <p:nvPr/>
          </p:nvSpPr>
          <p:spPr>
            <a:xfrm>
              <a:off x="149860" y="718185"/>
              <a:ext cx="510540" cy="188595"/>
            </a:xfrm>
            <a:prstGeom prst="ellipse">
              <a:avLst/>
            </a:prstGeom>
            <a:grp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atin typeface="华文中宋" panose="02010600040101010101" charset="-122"/>
                <a:ea typeface="华文中宋" panose="02010600040101010101" charset="-122"/>
              </a:endParaRPr>
            </a:p>
          </p:txBody>
        </p:sp>
        <p:sp>
          <p:nvSpPr>
            <p:cNvPr id="14" name="标题 1"/>
            <p:cNvSpPr txBox="1"/>
            <p:nvPr/>
          </p:nvSpPr>
          <p:spPr>
            <a:xfrm>
              <a:off x="149860" y="602933"/>
              <a:ext cx="510540" cy="188595"/>
            </a:xfrm>
            <a:prstGeom prst="ellipse">
              <a:avLst/>
            </a:prstGeom>
            <a:grp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atin typeface="华文中宋" panose="02010600040101010101" charset="-122"/>
                <a:ea typeface="华文中宋" panose="02010600040101010101" charset="-122"/>
              </a:endParaRPr>
            </a:p>
          </p:txBody>
        </p:sp>
        <p:sp>
          <p:nvSpPr>
            <p:cNvPr id="15" name="标题 1"/>
            <p:cNvSpPr txBox="1"/>
            <p:nvPr/>
          </p:nvSpPr>
          <p:spPr>
            <a:xfrm>
              <a:off x="149860" y="487680"/>
              <a:ext cx="510540" cy="188595"/>
            </a:xfrm>
            <a:prstGeom prst="ellipse">
              <a:avLst/>
            </a:prstGeom>
            <a:grp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atin typeface="华文中宋" panose="02010600040101010101" charset="-122"/>
                <a:ea typeface="华文中宋" panose="02010600040101010101"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12192000" cy="6858000"/>
          </a:xfrm>
          <a:prstGeom prst="rect">
            <a:avLst/>
          </a:prstGeom>
        </p:spPr>
      </p:pic>
      <p:sp>
        <p:nvSpPr>
          <p:cNvPr id="2" name="标题 1"/>
          <p:cNvSpPr txBox="1"/>
          <p:nvPr/>
        </p:nvSpPr>
        <p:spPr>
          <a:xfrm>
            <a:off x="3693795" y="1124585"/>
            <a:ext cx="4961890" cy="2880995"/>
          </a:xfrm>
          <a:prstGeom prst="rect">
            <a:avLst/>
          </a:prstGeom>
          <a:blipFill rotWithShape="1">
            <a:blip r:embed="rId2"/>
            <a:stretch>
              <a:fillRect/>
            </a:stretch>
          </a:blipFill>
          <a:ln w="12700" cap="sq">
            <a:noFill/>
            <a:miter/>
          </a:ln>
        </p:spPr>
        <p:txBody>
          <a:bodyPr vert="horz" wrap="square" lIns="91440" tIns="45720" rIns="91440" bIns="45720" rtlCol="0" anchor="ctr"/>
          <a:lstStyle/>
          <a:p>
            <a:pPr algn="ctr">
              <a:lnSpc>
                <a:spcPct val="110000"/>
              </a:lnSpc>
            </a:pPr>
            <a:endParaRPr kumimoji="1" lang="en-US" altLang="zh-CN" sz="3200" b="1">
              <a:solidFill>
                <a:schemeClr val="bg2"/>
              </a:solidFill>
              <a:effectLst>
                <a:innerShdw blurRad="63500" dist="50800" dir="13500000">
                  <a:srgbClr val="000000">
                    <a:alpha val="50000"/>
                  </a:srgbClr>
                </a:innerShdw>
              </a:effectLst>
              <a:latin typeface="华文中宋" panose="02010600040101010101" charset="-122"/>
              <a:ea typeface="华文中宋" panose="02010600040101010101" charset="-122"/>
              <a:cs typeface="华文中宋" panose="02010600040101010101" charset="-122"/>
              <a:sym typeface="+mn-ea"/>
            </a:endParaRPr>
          </a:p>
        </p:txBody>
      </p:sp>
      <p:sp>
        <p:nvSpPr>
          <p:cNvPr id="5" name="标题 1"/>
          <p:cNvSpPr txBox="1"/>
          <p:nvPr/>
        </p:nvSpPr>
        <p:spPr>
          <a:xfrm>
            <a:off x="1991446" y="3140695"/>
            <a:ext cx="5695283" cy="1182799"/>
          </a:xfrm>
          <a:prstGeom prst="rect">
            <a:avLst/>
          </a:prstGeom>
          <a:noFill/>
          <a:ln>
            <a:noFill/>
          </a:ln>
        </p:spPr>
        <p:txBody>
          <a:bodyPr vert="horz" wrap="square" lIns="0" tIns="0" rIns="0" bIns="0" rtlCol="0" anchor="t"/>
          <a:lstStyle/>
          <a:p>
            <a:pPr algn="l">
              <a:lnSpc>
                <a:spcPct val="150000"/>
              </a:lnSpc>
            </a:pPr>
            <a:endParaRPr kumimoji="1" lang="zh-CN" altLang="en-US" sz="3200">
              <a:latin typeface="华文中宋" panose="02010600040101010101" charset="-122"/>
              <a:ea typeface="华文中宋" panose="02010600040101010101" charset="-122"/>
              <a:cs typeface="华文中宋" panose="02010600040101010101" charset="-122"/>
            </a:endParaRPr>
          </a:p>
        </p:txBody>
      </p:sp>
      <p:sp>
        <p:nvSpPr>
          <p:cNvPr id="7" name="标题 1"/>
          <p:cNvSpPr txBox="1"/>
          <p:nvPr/>
        </p:nvSpPr>
        <p:spPr>
          <a:xfrm>
            <a:off x="479511" y="6092928"/>
            <a:ext cx="5692689" cy="427392"/>
          </a:xfrm>
          <a:prstGeom prst="rect">
            <a:avLst/>
          </a:prstGeom>
          <a:noFill/>
          <a:ln>
            <a:noFill/>
          </a:ln>
        </p:spPr>
        <p:txBody>
          <a:bodyPr vert="horz" wrap="square" lIns="0" tIns="0" rIns="0" bIns="0" rtlCol="0" anchor="b"/>
          <a:lstStyle/>
          <a:p>
            <a:pPr algn="l">
              <a:lnSpc>
                <a:spcPct val="150000"/>
              </a:lnSpc>
            </a:pPr>
            <a:endParaRPr kumimoji="1" lang="en-US" altLang="zh-CN" sz="2800" b="1">
              <a:solidFill>
                <a:schemeClr val="bg2"/>
              </a:solidFill>
              <a:effectLst>
                <a:innerShdw blurRad="63500" dist="50800" dir="13500000">
                  <a:srgbClr val="000000">
                    <a:alpha val="50000"/>
                  </a:srgbClr>
                </a:innerShdw>
              </a:effectLst>
              <a:latin typeface="华文中宋" panose="02010600040101010101" charset="-122"/>
              <a:ea typeface="华文中宋" panose="02010600040101010101" charset="-122"/>
              <a:cs typeface="华文中宋" panose="02010600040101010101" charset="-122"/>
              <a:sym typeface="+mn-ea"/>
            </a:endParaRPr>
          </a:p>
        </p:txBody>
      </p:sp>
      <p:sp>
        <p:nvSpPr>
          <p:cNvPr id="8" name="标题 1"/>
          <p:cNvSpPr txBox="1"/>
          <p:nvPr/>
        </p:nvSpPr>
        <p:spPr>
          <a:xfrm>
            <a:off x="838650" y="48782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rPr>
              <a:t>项目背景</a:t>
            </a:r>
            <a:endParaRPr kumimoji="1"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endParaRPr>
          </a:p>
        </p:txBody>
      </p:sp>
      <p:grpSp>
        <p:nvGrpSpPr>
          <p:cNvPr id="9" name="组合 8"/>
          <p:cNvGrpSpPr/>
          <p:nvPr/>
        </p:nvGrpSpPr>
        <p:grpSpPr>
          <a:xfrm>
            <a:off x="149860" y="487680"/>
            <a:ext cx="510540" cy="419100"/>
            <a:chOff x="149860" y="487680"/>
            <a:chExt cx="510540" cy="419100"/>
          </a:xfrm>
        </p:grpSpPr>
        <p:sp>
          <p:nvSpPr>
            <p:cNvPr id="10" name="标题 1"/>
            <p:cNvSpPr txBox="1"/>
            <p:nvPr/>
          </p:nvSpPr>
          <p:spPr>
            <a:xfrm>
              <a:off x="149860" y="718185"/>
              <a:ext cx="510540" cy="188595"/>
            </a:xfrm>
            <a:prstGeom prst="ellipse">
              <a:avLst/>
            </a:prstGeom>
          </p:spPr>
          <p:style>
            <a:lnRef idx="2">
              <a:schemeClr val="accent2"/>
            </a:lnRef>
            <a:fillRef idx="0">
              <a:srgbClr val="FFFFFF"/>
            </a:fillRef>
            <a:effectRef idx="0">
              <a:srgbClr val="FFFFFF"/>
            </a:effectRef>
            <a:fontRef idx="minor">
              <a:schemeClr val="tx1"/>
            </a:fontRef>
          </p:style>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49860" y="602933"/>
              <a:ext cx="510540" cy="188595"/>
            </a:xfrm>
            <a:prstGeom prst="ellipse">
              <a:avLst/>
            </a:prstGeom>
          </p:spPr>
          <p:style>
            <a:lnRef idx="2">
              <a:schemeClr val="accent2"/>
            </a:lnRef>
            <a:fillRef idx="0">
              <a:srgbClr val="FFFFFF"/>
            </a:fillRef>
            <a:effectRef idx="0">
              <a:srgbClr val="FFFFFF"/>
            </a:effectRef>
            <a:fontRef idx="minor">
              <a:schemeClr val="tx1"/>
            </a:fontRef>
          </p:style>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49860" y="487680"/>
              <a:ext cx="510540" cy="188595"/>
            </a:xfrm>
            <a:prstGeom prst="ellipse">
              <a:avLst/>
            </a:prstGeom>
          </p:spPr>
          <p:style>
            <a:lnRef idx="2">
              <a:schemeClr val="accent2"/>
            </a:lnRef>
            <a:fillRef idx="0">
              <a:srgbClr val="FFFFFF"/>
            </a:fillRef>
            <a:effectRef idx="0">
              <a:srgbClr val="FFFFFF"/>
            </a:effectRef>
            <a:fontRef idx="minor">
              <a:schemeClr val="tx1"/>
            </a:fontRef>
          </p:style>
          <p:txBody>
            <a:bodyPr vert="horz" wrap="square" lIns="91440" tIns="45720" rIns="91440" bIns="45720" rtlCol="0" anchor="ctr"/>
            <a:lstStyle/>
            <a:p>
              <a:pPr algn="ctr">
                <a:lnSpc>
                  <a:spcPct val="110000"/>
                </a:lnSpc>
              </a:pPr>
              <a:endParaRPr kumimoji="1" lang="zh-CN" altLang="en-US"/>
            </a:p>
          </p:txBody>
        </p:sp>
      </p:grpSp>
      <p:sp>
        <p:nvSpPr>
          <p:cNvPr id="17" name="矩形 16"/>
          <p:cNvSpPr/>
          <p:nvPr/>
        </p:nvSpPr>
        <p:spPr>
          <a:xfrm>
            <a:off x="1246823" y="4005580"/>
            <a:ext cx="9697720" cy="1753235"/>
          </a:xfrm>
          <a:prstGeom prst="rect">
            <a:avLst/>
          </a:prstGeom>
          <a:noFill/>
          <a:ln>
            <a:noFill/>
          </a:ln>
        </p:spPr>
        <p:txBody>
          <a:bodyPr wrap="none" rtlCol="0" anchor="t">
            <a:spAutoFit/>
          </a:bodyPr>
          <a:p>
            <a:pPr algn="ctr">
              <a:lnSpc>
                <a:spcPct val="150000"/>
              </a:lnSpc>
            </a:pPr>
            <a:r>
              <a:rPr kumimoji="1" lang="zh-CN" altLang="en-US"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分析</a:t>
            </a:r>
            <a:r>
              <a:rPr kumimoji="1" lang="en-US" altLang="zh-CN"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Twitter</a:t>
            </a:r>
            <a:r>
              <a:rPr kumimoji="1" lang="zh-CN" altLang="en-US"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评论数据，</a:t>
            </a:r>
            <a:endParaRPr kumimoji="1" lang="zh-CN" altLang="en-US"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ctr">
              <a:lnSpc>
                <a:spcPct val="150000"/>
              </a:lnSpc>
            </a:pPr>
            <a:r>
              <a:rPr kumimoji="1" lang="zh-CN" altLang="en-US"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预测</a:t>
            </a:r>
            <a:r>
              <a:rPr kumimoji="1" lang="en-US" altLang="zh-CN"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Trump2024</a:t>
            </a:r>
            <a:r>
              <a:rPr kumimoji="1" lang="zh-CN" altLang="en-US"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年美国总统大选成功的概率。</a:t>
            </a:r>
            <a:endParaRPr kumimoji="1" lang="zh-CN" altLang="en-US" sz="3600"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044" y="-7183"/>
            <a:ext cx="12192000" cy="685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t="46539" b="12673"/>
          <a:stretch>
            <a:fillRect/>
          </a:stretch>
        </p:blipFill>
        <p:spPr>
          <a:xfrm>
            <a:off x="0" y="4070999"/>
            <a:ext cx="12192000" cy="2787001"/>
          </a:xfrm>
          <a:prstGeom prst="rect">
            <a:avLst/>
          </a:prstGeom>
          <a:noFill/>
          <a:ln>
            <a:noFill/>
          </a:ln>
        </p:spPr>
      </p:pic>
      <p:sp>
        <p:nvSpPr>
          <p:cNvPr id="4" name="标题 1"/>
          <p:cNvSpPr txBox="1"/>
          <p:nvPr/>
        </p:nvSpPr>
        <p:spPr>
          <a:xfrm>
            <a:off x="0" y="0"/>
            <a:ext cx="12192000" cy="6858000"/>
          </a:xfrm>
          <a:prstGeom prst="rect">
            <a:avLst/>
          </a:prstGeom>
          <a:gradFill>
            <a:gsLst>
              <a:gs pos="0">
                <a:schemeClr val="accent1">
                  <a:lumMod val="100000"/>
                  <a:alpha val="75000"/>
                </a:schemeClr>
              </a:gs>
              <a:gs pos="100000">
                <a:schemeClr val="accent1">
                  <a:lumMod val="75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2664395" y="5564352"/>
            <a:ext cx="1385520"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6" name="标题 1"/>
          <p:cNvSpPr txBox="1"/>
          <p:nvPr/>
        </p:nvSpPr>
        <p:spPr>
          <a:xfrm>
            <a:off x="8142083" y="5564352"/>
            <a:ext cx="1385522"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7" name="标题 1"/>
          <p:cNvSpPr txBox="1"/>
          <p:nvPr/>
        </p:nvSpPr>
        <p:spPr>
          <a:xfrm>
            <a:off x="2028667"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flipH="1">
            <a:off x="6473216"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2028667"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flipH="1" flipV="1">
            <a:off x="6064956"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5693274" y="1558504"/>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31478" y="1560621"/>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a:off x="1015253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5400000">
            <a:off x="993771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10903999"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10726466"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10126898"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9980177"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flipH="1">
            <a:off x="20865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flipH="1">
            <a:off x="42346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6200000" flipH="1">
            <a:off x="-542817"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6200000" flipH="1">
            <a:off x="-365284"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6200000" flipH="1">
            <a:off x="1211012"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H="1">
            <a:off x="1357733"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H="1">
            <a:off x="3683066"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3806743"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654843"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7531166"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4801519" y="7183"/>
            <a:ext cx="2390357" cy="3108181"/>
          </a:xfrm>
          <a:prstGeom prst="rect">
            <a:avLst/>
          </a:prstGeom>
          <a:noFill/>
          <a:ln>
            <a:noFill/>
          </a:ln>
        </p:spPr>
        <p:txBody>
          <a:bodyPr vert="horz" wrap="square" lIns="0" tIns="0" rIns="0" bIns="0" rtlCol="0" anchor="b"/>
          <a:lstStyle/>
          <a:p>
            <a:pPr algn="ctr">
              <a:lnSpc>
                <a:spcPct val="110000"/>
              </a:lnSpc>
            </a:pPr>
            <a:r>
              <a:rPr kumimoji="1" lang="en-US" altLang="zh-CN" sz="9600">
                <a:ln w="12700">
                  <a:noFill/>
                </a:ln>
                <a:solidFill>
                  <a:srgbClr val="FFFFFF">
                    <a:alpha val="100000"/>
                  </a:srgbClr>
                </a:solidFill>
                <a:latin typeface="方正粗黑宋简体" panose="02000000000000000000" charset="-122"/>
                <a:ea typeface="方正粗黑宋简体" panose="02000000000000000000" charset="-122"/>
                <a:cs typeface="Times New Roman" panose="02020603050405020304" charset="0"/>
                <a:sym typeface="+mn-ea"/>
              </a:rPr>
              <a:t>08</a:t>
            </a:r>
            <a:endParaRPr kumimoji="1" lang="en-US" altLang="zh-CN" sz="9600">
              <a:ln w="12700">
                <a:noFill/>
              </a:ln>
              <a:solidFill>
                <a:srgbClr val="FFFFFF">
                  <a:alpha val="100000"/>
                </a:srgbClr>
              </a:solidFill>
              <a:latin typeface="方正粗黑宋简体" panose="02000000000000000000" charset="-122"/>
              <a:ea typeface="方正粗黑宋简体" panose="02000000000000000000" charset="-122"/>
              <a:cs typeface="Times New Roman" panose="02020603050405020304" charset="0"/>
              <a:sym typeface="+mn-ea"/>
            </a:endParaRPr>
          </a:p>
        </p:txBody>
      </p:sp>
      <p:sp>
        <p:nvSpPr>
          <p:cNvPr id="30" name="标题 1"/>
          <p:cNvSpPr txBox="1"/>
          <p:nvPr/>
        </p:nvSpPr>
        <p:spPr>
          <a:xfrm>
            <a:off x="2515102" y="3026759"/>
            <a:ext cx="7161796" cy="2020860"/>
          </a:xfrm>
          <a:prstGeom prst="rect">
            <a:avLst/>
          </a:prstGeom>
          <a:noFill/>
          <a:ln>
            <a:noFill/>
          </a:ln>
        </p:spPr>
        <p:txBody>
          <a:bodyPr vert="horz" wrap="square" lIns="0" tIns="0" rIns="0" bIns="0" rtlCol="0" anchor="t"/>
          <a:lstStyle/>
          <a:p>
            <a:pPr algn="ctr">
              <a:lnSpc>
                <a:spcPct val="130000"/>
              </a:lnSpc>
            </a:pPr>
            <a:r>
              <a:rPr kumimoji="1" lang="zh-CN" altLang="en-US" sz="5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项目</a:t>
            </a:r>
            <a:r>
              <a:rPr kumimoji="1" lang="zh-CN" altLang="en-US" sz="5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开源</a:t>
            </a:r>
            <a:endParaRPr kumimoji="1" lang="zh-CN" altLang="en-US" sz="5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endParaRPr>
          </a:p>
        </p:txBody>
      </p:sp>
      <p:sp>
        <p:nvSpPr>
          <p:cNvPr id="34" name="矩形 33"/>
          <p:cNvSpPr/>
          <p:nvPr/>
        </p:nvSpPr>
        <p:spPr>
          <a:xfrm>
            <a:off x="4007485" y="5517515"/>
            <a:ext cx="4220210" cy="574675"/>
          </a:xfrm>
          <a:prstGeom prst="rect">
            <a:avLst/>
          </a:prstGeom>
          <a:noFill/>
          <a:ln>
            <a:noFill/>
          </a:ln>
        </p:spPr>
        <p:txBody>
          <a:bodyPr wrap="none" rtlCol="0" anchor="t">
            <a:noAutofit/>
          </a:bodyPr>
          <a:p>
            <a:pPr algn="ctr">
              <a:lnSpc>
                <a:spcPct val="110000"/>
              </a:lnSpc>
            </a:pPr>
            <a:r>
              <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rPr>
              <a:t>Conclusion</a:t>
            </a:r>
            <a:endPar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标题 1"/>
          <p:cNvSpPr txBox="1"/>
          <p:nvPr/>
        </p:nvSpPr>
        <p:spPr>
          <a:xfrm>
            <a:off x="0" y="-27305"/>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流程图: 可选过程 7"/>
          <p:cNvSpPr/>
          <p:nvPr/>
        </p:nvSpPr>
        <p:spPr>
          <a:xfrm>
            <a:off x="7950835" y="1844675"/>
            <a:ext cx="3600450" cy="4434840"/>
          </a:xfrm>
          <a:prstGeom prst="flowChartAlternateProcess">
            <a:avLst/>
          </a:prstGeom>
          <a:solidFill>
            <a:schemeClr val="bg1">
              <a:alpha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 name="标题 1"/>
          <p:cNvCxnSpPr/>
          <p:nvPr/>
        </p:nvCxnSpPr>
        <p:spPr>
          <a:xfrm>
            <a:off x="335552" y="1232129"/>
            <a:ext cx="10852876" cy="0"/>
          </a:xfrm>
          <a:prstGeom prst="line">
            <a:avLst/>
          </a:prstGeom>
          <a:noFill/>
          <a:ln w="12700" cap="sq">
            <a:solidFill>
              <a:schemeClr val="bg1">
                <a:lumMod val="65000"/>
              </a:schemeClr>
            </a:solidFill>
            <a:miter/>
            <a:headEnd type="oval" w="med" len="med"/>
            <a:tailEnd type="oval"/>
          </a:ln>
        </p:spPr>
      </p:cxnSp>
      <p:sp>
        <p:nvSpPr>
          <p:cNvPr id="21" name="标题 1"/>
          <p:cNvSpPr txBox="1"/>
          <p:nvPr/>
        </p:nvSpPr>
        <p:spPr>
          <a:xfrm>
            <a:off x="839470" y="188595"/>
            <a:ext cx="2874010" cy="885190"/>
          </a:xfrm>
          <a:prstGeom prst="rect">
            <a:avLst/>
          </a:prstGeom>
          <a:noFill/>
          <a:ln>
            <a:noFill/>
          </a:ln>
        </p:spPr>
        <p:txBody>
          <a:bodyPr vert="horz" wrap="square" lIns="0" tIns="0" rIns="0" bIns="0" rtlCol="0" anchor="ctr"/>
          <a:lstStyle/>
          <a:p>
            <a:pPr algn="l">
              <a:lnSpc>
                <a:spcPct val="110000"/>
              </a:lnSpc>
            </a:pPr>
            <a:r>
              <a:rPr kumimoji="1" lang="zh-CN" altLang="en-US" sz="4400">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rPr>
              <a:t>项目开源</a:t>
            </a:r>
            <a:endParaRPr kumimoji="1" lang="zh-CN" altLang="en-US" sz="4400">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endParaRPr>
          </a:p>
        </p:txBody>
      </p:sp>
      <p:grpSp>
        <p:nvGrpSpPr>
          <p:cNvPr id="22" name="组合 21"/>
          <p:cNvGrpSpPr/>
          <p:nvPr/>
        </p:nvGrpSpPr>
        <p:grpSpPr>
          <a:xfrm>
            <a:off x="149860" y="487680"/>
            <a:ext cx="510540" cy="419100"/>
            <a:chOff x="149860" y="487680"/>
            <a:chExt cx="510540" cy="419100"/>
          </a:xfrm>
        </p:grpSpPr>
        <p:sp>
          <p:nvSpPr>
            <p:cNvPr id="23"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n>
                  <a:solidFill>
                    <a:schemeClr val="bg1"/>
                  </a:solidFill>
                </a:ln>
                <a:solidFill>
                  <a:schemeClr val="bg1"/>
                </a:solidFill>
              </a:endParaRPr>
            </a:p>
          </p:txBody>
        </p:sp>
        <p:sp>
          <p:nvSpPr>
            <p:cNvPr id="24"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n>
                  <a:solidFill>
                    <a:schemeClr val="bg1"/>
                  </a:solidFill>
                </a:ln>
                <a:solidFill>
                  <a:schemeClr val="bg1"/>
                </a:solidFill>
              </a:endParaRPr>
            </a:p>
          </p:txBody>
        </p:sp>
        <p:sp>
          <p:nvSpPr>
            <p:cNvPr id="25"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n>
                  <a:solidFill>
                    <a:schemeClr val="bg1"/>
                  </a:solidFill>
                </a:ln>
                <a:solidFill>
                  <a:schemeClr val="bg1"/>
                </a:solidFill>
              </a:endParaRPr>
            </a:p>
          </p:txBody>
        </p:sp>
      </p:grpSp>
      <p:sp>
        <p:nvSpPr>
          <p:cNvPr id="3" name="文本框 2"/>
          <p:cNvSpPr txBox="1"/>
          <p:nvPr/>
        </p:nvSpPr>
        <p:spPr>
          <a:xfrm>
            <a:off x="8204200" y="2421255"/>
            <a:ext cx="3094355" cy="3169285"/>
          </a:xfrm>
          <a:prstGeom prst="rect">
            <a:avLst/>
          </a:prstGeom>
          <a:noFill/>
        </p:spPr>
        <p:txBody>
          <a:bodyPr wrap="square" rtlCol="0">
            <a:spAutoFit/>
          </a:bodyPr>
          <a:p>
            <a:r>
              <a:rPr lang="zh-CN" altLang="en-US" sz="2000">
                <a:solidFill>
                  <a:schemeClr val="tx1"/>
                </a:solidFill>
                <a:latin typeface="华文中宋" panose="02010600040101010101" charset="-122"/>
                <a:ea typeface="华文中宋" panose="02010600040101010101" charset="-122"/>
                <a:cs typeface="华文中宋" panose="02010600040101010101" charset="-122"/>
              </a:rPr>
              <a:t>我们在</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GITHUB</a:t>
            </a:r>
            <a:r>
              <a:rPr lang="zh-CN" altLang="en-US" sz="2000">
                <a:solidFill>
                  <a:schemeClr val="tx1"/>
                </a:solidFill>
                <a:latin typeface="华文中宋" panose="02010600040101010101" charset="-122"/>
                <a:ea typeface="华文中宋" panose="02010600040101010101" charset="-122"/>
                <a:cs typeface="华文中宋" panose="02010600040101010101" charset="-122"/>
              </a:rPr>
              <a:t>上同步了我们项目用到的所有数据集，运行的代码。</a:t>
            </a:r>
            <a:endParaRPr lang="zh-CN" altLang="en-US" sz="2000">
              <a:solidFill>
                <a:schemeClr val="tx1"/>
              </a:solidFill>
              <a:latin typeface="华文中宋" panose="02010600040101010101" charset="-122"/>
              <a:ea typeface="华文中宋" panose="02010600040101010101" charset="-122"/>
              <a:cs typeface="华文中宋" panose="02010600040101010101" charset="-122"/>
            </a:endParaRPr>
          </a:p>
          <a:p>
            <a:r>
              <a:rPr lang="zh-CN" altLang="en-US" sz="2000">
                <a:solidFill>
                  <a:schemeClr val="tx1"/>
                </a:solidFill>
                <a:latin typeface="华文中宋" panose="02010600040101010101" charset="-122"/>
                <a:ea typeface="华文中宋" panose="02010600040101010101" charset="-122"/>
                <a:cs typeface="华文中宋" panose="02010600040101010101" charset="-122"/>
              </a:rPr>
              <a:t>并为此撰写了详细的参考指南，复现率很高！</a:t>
            </a:r>
            <a:endParaRPr lang="zh-CN" altLang="en-US" sz="2000">
              <a:solidFill>
                <a:schemeClr val="tx1"/>
              </a:solidFill>
              <a:latin typeface="华文中宋" panose="02010600040101010101" charset="-122"/>
              <a:ea typeface="华文中宋" panose="02010600040101010101" charset="-122"/>
              <a:cs typeface="华文中宋" panose="02010600040101010101" charset="-122"/>
            </a:endParaRPr>
          </a:p>
          <a:p>
            <a:r>
              <a:rPr lang="zh-CN" altLang="en-US" sz="2000">
                <a:solidFill>
                  <a:schemeClr val="tx1"/>
                </a:solidFill>
                <a:latin typeface="华文中宋" panose="02010600040101010101" charset="-122"/>
                <a:ea typeface="华文中宋" panose="02010600040101010101" charset="-122"/>
                <a:cs typeface="华文中宋" panose="02010600040101010101" charset="-122"/>
              </a:rPr>
              <a:t>以下为</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GITHUB</a:t>
            </a:r>
            <a:r>
              <a:rPr lang="zh-CN" altLang="en-US" sz="2000">
                <a:solidFill>
                  <a:schemeClr val="tx1"/>
                </a:solidFill>
                <a:latin typeface="华文中宋" panose="02010600040101010101" charset="-122"/>
                <a:ea typeface="华文中宋" panose="02010600040101010101" charset="-122"/>
                <a:cs typeface="华文中宋" panose="02010600040101010101" charset="-122"/>
              </a:rPr>
              <a:t>地址</a:t>
            </a:r>
            <a:endParaRPr lang="zh-CN" altLang="en-US" sz="20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000">
                <a:solidFill>
                  <a:schemeClr val="tx1"/>
                </a:solidFill>
                <a:latin typeface="华文中宋" panose="02010600040101010101" charset="-122"/>
                <a:ea typeface="华文中宋" panose="02010600040101010101" charset="-122"/>
                <a:cs typeface="华文中宋" panose="02010600040101010101" charset="-122"/>
              </a:rPr>
              <a:t>https://github.com/Daniel-Liuz/Twitter-based-US-ELECTION-PREDICTION</a:t>
            </a: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4" name="图片 3"/>
          <p:cNvPicPr>
            <a:picLocks noChangeAspect="1"/>
          </p:cNvPicPr>
          <p:nvPr/>
        </p:nvPicPr>
        <p:blipFill>
          <a:blip r:embed="rId2"/>
          <a:stretch>
            <a:fillRect/>
          </a:stretch>
        </p:blipFill>
        <p:spPr>
          <a:xfrm>
            <a:off x="335280" y="1557020"/>
            <a:ext cx="7227570" cy="4810760"/>
          </a:xfrm>
          <a:prstGeom prst="rect">
            <a:avLst/>
          </a:prstGeom>
          <a:effectLst>
            <a:softEdge rad="63500"/>
          </a:effectLst>
        </p:spPr>
      </p:pic>
      <p:grpSp>
        <p:nvGrpSpPr>
          <p:cNvPr id="16" name="组合 15"/>
          <p:cNvGrpSpPr/>
          <p:nvPr/>
        </p:nvGrpSpPr>
        <p:grpSpPr>
          <a:xfrm>
            <a:off x="263525" y="487680"/>
            <a:ext cx="510540" cy="419100"/>
            <a:chOff x="149860" y="487680"/>
            <a:chExt cx="510540" cy="419100"/>
          </a:xfrm>
        </p:grpSpPr>
        <p:sp>
          <p:nvSpPr>
            <p:cNvPr id="17" name="标题 1"/>
            <p:cNvSpPr txBox="1"/>
            <p:nvPr/>
          </p:nvSpPr>
          <p:spPr>
            <a:xfrm>
              <a:off x="149860" y="718185"/>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p>
              <a:pPr algn="ctr">
                <a:lnSpc>
                  <a:spcPct val="110000"/>
                </a:lnSpc>
              </a:pPr>
              <a:endParaRPr kumimoji="1" lang="zh-CN" altLang="en-US">
                <a:solidFill>
                  <a:schemeClr val="bg1"/>
                </a:solidFill>
              </a:endParaRPr>
            </a:p>
          </p:txBody>
        </p:sp>
        <p:sp>
          <p:nvSpPr>
            <p:cNvPr id="18" name="标题 1"/>
            <p:cNvSpPr txBox="1"/>
            <p:nvPr/>
          </p:nvSpPr>
          <p:spPr>
            <a:xfrm>
              <a:off x="149860" y="602933"/>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p>
              <a:pPr algn="ctr">
                <a:lnSpc>
                  <a:spcPct val="110000"/>
                </a:lnSpc>
              </a:pPr>
              <a:endParaRPr kumimoji="1" lang="zh-CN" altLang="en-US">
                <a:solidFill>
                  <a:schemeClr val="bg1"/>
                </a:solidFill>
              </a:endParaRPr>
            </a:p>
          </p:txBody>
        </p:sp>
        <p:sp>
          <p:nvSpPr>
            <p:cNvPr id="19" name="标题 1"/>
            <p:cNvSpPr txBox="1"/>
            <p:nvPr/>
          </p:nvSpPr>
          <p:spPr>
            <a:xfrm>
              <a:off x="149860" y="487680"/>
              <a:ext cx="510540" cy="188595"/>
            </a:xfrm>
            <a:prstGeom prst="ellipse">
              <a:avLst/>
            </a:prstGeom>
          </p:spPr>
          <p:style>
            <a:lnRef idx="2">
              <a:schemeClr val="lt1"/>
            </a:lnRef>
            <a:fillRef idx="1">
              <a:schemeClr val="accent1"/>
            </a:fillRef>
            <a:effectRef idx="1">
              <a:schemeClr val="accent1"/>
            </a:effectRef>
            <a:fontRef idx="minor">
              <a:schemeClr val="lt1"/>
            </a:fontRef>
          </p:style>
          <p:txBody>
            <a:bodyPr vert="horz" wrap="square" lIns="91440" tIns="45720" rIns="91440" bIns="45720" rtlCol="0" anchor="ctr"/>
            <a:p>
              <a:pPr algn="ctr">
                <a:lnSpc>
                  <a:spcPct val="110000"/>
                </a:lnSpc>
              </a:pPr>
              <a:endParaRPr kumimoji="1" lang="zh-CN" altLang="en-US">
                <a:solidFill>
                  <a:schemeClr val="bg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044" y="-7183"/>
            <a:ext cx="12192000" cy="685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t="46539" b="12673"/>
          <a:stretch>
            <a:fillRect/>
          </a:stretch>
        </p:blipFill>
        <p:spPr>
          <a:xfrm>
            <a:off x="0" y="4070999"/>
            <a:ext cx="12192000" cy="2787001"/>
          </a:xfrm>
          <a:prstGeom prst="rect">
            <a:avLst/>
          </a:prstGeom>
          <a:noFill/>
          <a:ln>
            <a:noFill/>
          </a:ln>
        </p:spPr>
      </p:pic>
      <p:sp>
        <p:nvSpPr>
          <p:cNvPr id="4" name="标题 1"/>
          <p:cNvSpPr txBox="1"/>
          <p:nvPr/>
        </p:nvSpPr>
        <p:spPr>
          <a:xfrm>
            <a:off x="0" y="0"/>
            <a:ext cx="12192000" cy="6858000"/>
          </a:xfrm>
          <a:prstGeom prst="rect">
            <a:avLst/>
          </a:prstGeom>
          <a:gradFill>
            <a:gsLst>
              <a:gs pos="0">
                <a:schemeClr val="accent1">
                  <a:lumMod val="100000"/>
                  <a:alpha val="75000"/>
                </a:schemeClr>
              </a:gs>
              <a:gs pos="100000">
                <a:schemeClr val="accent1">
                  <a:lumMod val="75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2664395" y="5564352"/>
            <a:ext cx="1385520"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6" name="标题 1"/>
          <p:cNvSpPr txBox="1"/>
          <p:nvPr/>
        </p:nvSpPr>
        <p:spPr>
          <a:xfrm>
            <a:off x="8142083" y="5564352"/>
            <a:ext cx="1385522"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7" name="标题 1"/>
          <p:cNvSpPr txBox="1"/>
          <p:nvPr/>
        </p:nvSpPr>
        <p:spPr>
          <a:xfrm>
            <a:off x="2028667"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flipH="1">
            <a:off x="6473216"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2028667"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flipH="1" flipV="1">
            <a:off x="6064956"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5693274" y="1558504"/>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31478" y="1560621"/>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a:off x="1015253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5400000">
            <a:off x="993771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10903999"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10726466"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10126898"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9980177"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flipH="1">
            <a:off x="20865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flipH="1">
            <a:off x="42346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6200000" flipH="1">
            <a:off x="-542817"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6200000" flipH="1">
            <a:off x="-365284"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6200000" flipH="1">
            <a:off x="1211012"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H="1">
            <a:off x="1357733"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H="1">
            <a:off x="3683066"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3806743"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654843"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7531166"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4349750" y="1356995"/>
            <a:ext cx="3430270" cy="1590675"/>
          </a:xfrm>
          <a:prstGeom prst="rect">
            <a:avLst/>
          </a:prstGeom>
          <a:noFill/>
          <a:ln>
            <a:noFill/>
          </a:ln>
        </p:spPr>
        <p:txBody>
          <a:bodyPr vert="horz" wrap="square" lIns="0" tIns="0" rIns="0" bIns="0" rtlCol="0" anchor="b"/>
          <a:lstStyle/>
          <a:p>
            <a:pPr algn="ctr">
              <a:lnSpc>
                <a:spcPct val="110000"/>
              </a:lnSpc>
            </a:pPr>
            <a:r>
              <a:rPr kumimoji="1" lang="en-US" altLang="zh-CN" sz="7200" b="1">
                <a:ln w="12700">
                  <a:noFill/>
                </a:ln>
                <a:solidFill>
                  <a:srgbClr val="FFFFFF">
                    <a:alpha val="100000"/>
                  </a:srgbClr>
                </a:solidFill>
                <a:latin typeface="Times New Roman" panose="02020603050405020304" charset="0"/>
                <a:ea typeface="华文中宋" panose="02010600040101010101" charset="-122"/>
                <a:cs typeface="Times New Roman" panose="02020603050405020304" charset="0"/>
              </a:rPr>
              <a:t>PLUS</a:t>
            </a:r>
            <a:endParaRPr kumimoji="1" lang="en-US" altLang="zh-CN" sz="7200" b="1">
              <a:ln w="12700">
                <a:noFill/>
              </a:ln>
              <a:solidFill>
                <a:srgbClr val="FFFFFF">
                  <a:alpha val="100000"/>
                </a:srgbClr>
              </a:solidFill>
              <a:latin typeface="Times New Roman" panose="02020603050405020304" charset="0"/>
              <a:ea typeface="华文中宋" panose="02010600040101010101" charset="-122"/>
              <a:cs typeface="Times New Roman" panose="02020603050405020304" charset="0"/>
            </a:endParaRPr>
          </a:p>
        </p:txBody>
      </p:sp>
      <p:sp>
        <p:nvSpPr>
          <p:cNvPr id="30" name="标题 1"/>
          <p:cNvSpPr txBox="1"/>
          <p:nvPr/>
        </p:nvSpPr>
        <p:spPr>
          <a:xfrm>
            <a:off x="2515102" y="3026759"/>
            <a:ext cx="7161796" cy="2020860"/>
          </a:xfrm>
          <a:prstGeom prst="rect">
            <a:avLst/>
          </a:prstGeom>
          <a:noFill/>
          <a:ln>
            <a:noFill/>
          </a:ln>
        </p:spPr>
        <p:txBody>
          <a:bodyPr vert="horz" wrap="square" lIns="0" tIns="0" rIns="0" bIns="0" rtlCol="0" anchor="t"/>
          <a:lstStyle/>
          <a:p>
            <a:pPr algn="ctr">
              <a:lnSpc>
                <a:spcPct val="130000"/>
              </a:lnSpc>
            </a:pPr>
            <a:r>
              <a:rPr kumimoji="1" lang="zh-CN" altLang="en-US" sz="5400">
                <a:ln w="12700">
                  <a:noFill/>
                </a:ln>
                <a:solidFill>
                  <a:srgbClr val="FFFFFF">
                    <a:alpha val="100000"/>
                  </a:srgbClr>
                </a:solidFill>
                <a:latin typeface="汉仪力量黑简" panose="00020600040101010101" charset="-122"/>
                <a:ea typeface="汉仪力量黑简" panose="00020600040101010101" charset="-122"/>
                <a:cs typeface="OPPOSans H" panose="00020600040101010101" charset="-122"/>
              </a:rPr>
              <a:t>遇到的困难</a:t>
            </a:r>
            <a:endParaRPr kumimoji="1" lang="zh-CN" altLang="en-US" sz="5400">
              <a:ln w="12700">
                <a:noFill/>
              </a:ln>
              <a:solidFill>
                <a:srgbClr val="FFFFFF">
                  <a:alpha val="100000"/>
                </a:srgbClr>
              </a:solidFill>
              <a:latin typeface="汉仪力量黑简" panose="00020600040101010101" charset="-122"/>
              <a:ea typeface="汉仪力量黑简" panose="00020600040101010101" charset="-122"/>
              <a:cs typeface="OPPOSans H" panose="00020600040101010101" charset="-122"/>
            </a:endParaRPr>
          </a:p>
        </p:txBody>
      </p:sp>
      <p:sp>
        <p:nvSpPr>
          <p:cNvPr id="35" name="矩形 34"/>
          <p:cNvSpPr/>
          <p:nvPr/>
        </p:nvSpPr>
        <p:spPr>
          <a:xfrm>
            <a:off x="4007485" y="5517515"/>
            <a:ext cx="4220210" cy="574675"/>
          </a:xfrm>
          <a:prstGeom prst="rect">
            <a:avLst/>
          </a:prstGeom>
          <a:noFill/>
          <a:ln>
            <a:noFill/>
          </a:ln>
        </p:spPr>
        <p:txBody>
          <a:bodyPr wrap="none" rtlCol="0" anchor="t">
            <a:noAutofit/>
          </a:bodyPr>
          <a:p>
            <a:pPr algn="ctr">
              <a:lnSpc>
                <a:spcPct val="110000"/>
              </a:lnSpc>
            </a:pPr>
            <a:r>
              <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rPr>
              <a:t>Problem</a:t>
            </a:r>
            <a:endPar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alphaModFix amt="85000"/>
          </a:blip>
          <a:stretch>
            <a:fillRect/>
          </a:stretch>
        </a:blipFill>
        <a:effectLst/>
      </p:bgPr>
    </p:bg>
    <p:spTree>
      <p:nvGrpSpPr>
        <p:cNvPr id="1" name=""/>
        <p:cNvGrpSpPr/>
        <p:nvPr/>
      </p:nvGrpSpPr>
      <p:grpSpPr>
        <a:xfrm>
          <a:off x="0" y="0"/>
          <a:ext cx="0" cy="0"/>
          <a:chOff x="0" y="0"/>
          <a:chExt cx="0" cy="0"/>
        </a:xfrm>
      </p:grpSpPr>
      <p:sp>
        <p:nvSpPr>
          <p:cNvPr id="2" name="矩形 1"/>
          <p:cNvSpPr/>
          <p:nvPr>
            <p:custDataLst>
              <p:tags r:id="rId2"/>
            </p:custDataLst>
          </p:nvPr>
        </p:nvSpPr>
        <p:spPr>
          <a:xfrm>
            <a:off x="6239510" y="1171575"/>
            <a:ext cx="3271520" cy="2045335"/>
          </a:xfrm>
          <a:prstGeom prst="rect">
            <a:avLst/>
          </a:prstGeom>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标题 5"/>
          <p:cNvSpPr>
            <a:spLocks noGrp="1"/>
          </p:cNvSpPr>
          <p:nvPr>
            <p:ph type="title"/>
            <p:custDataLst>
              <p:tags r:id="rId3"/>
            </p:custDataLst>
          </p:nvPr>
        </p:nvSpPr>
        <p:spPr>
          <a:xfrm>
            <a:off x="6526894" y="1393504"/>
            <a:ext cx="2752416" cy="1601723"/>
          </a:xfrm>
        </p:spPr>
        <p:txBody>
          <a:bodyPr lIns="0" tIns="0" rIns="0" bIns="0" anchor="ctr" anchorCtr="0">
            <a:normAutofit/>
          </a:bodyPr>
          <a:lstStyle/>
          <a:p>
            <a:pPr algn="ctr"/>
            <a:r>
              <a:rPr lang="zh-CN" altLang="en-US" sz="3600" dirty="0">
                <a:solidFill>
                  <a:srgbClr val="FFFFFF"/>
                </a:solidFill>
                <a:latin typeface="华文中宋" panose="02010600040101010101" charset="-122"/>
                <a:ea typeface="华文中宋" panose="02010600040101010101" charset="-122"/>
              </a:rPr>
              <a:t>问题与挑战</a:t>
            </a:r>
            <a:endParaRPr lang="zh-CN" altLang="en-US" sz="3600" dirty="0">
              <a:solidFill>
                <a:srgbClr val="FFFFFF"/>
              </a:solidFill>
              <a:latin typeface="华文中宋" panose="02010600040101010101" charset="-122"/>
              <a:ea typeface="华文中宋" panose="02010600040101010101" charset="-122"/>
            </a:endParaRPr>
          </a:p>
        </p:txBody>
      </p:sp>
      <p:sp>
        <p:nvSpPr>
          <p:cNvPr id="3" name="矩形 2"/>
          <p:cNvSpPr/>
          <p:nvPr>
            <p:custDataLst>
              <p:tags r:id="rId4"/>
            </p:custDataLst>
          </p:nvPr>
        </p:nvSpPr>
        <p:spPr>
          <a:xfrm>
            <a:off x="703263" y="4770755"/>
            <a:ext cx="10800715" cy="1445260"/>
          </a:xfrm>
          <a:prstGeom prst="rect">
            <a:avLst/>
          </a:prstGeom>
        </p:spPr>
        <p:txBody>
          <a:bodyPr wrap="square" lIns="0" tIns="0" rIns="0" bIns="0">
            <a:normAutofit/>
          </a:bodyPr>
          <a:p>
            <a:pPr marL="0" lvl="0">
              <a:lnSpc>
                <a:spcPct val="150000"/>
              </a:lnSpc>
              <a:spcBef>
                <a:spcPct val="0"/>
              </a:spcBef>
              <a:spcAft>
                <a:spcPct val="0"/>
              </a:spcAft>
            </a:pPr>
            <a:r>
              <a:rPr lang="zh-CN" altLang="en-US" sz="1600">
                <a:solidFill>
                  <a:schemeClr val="bg1"/>
                </a:solidFill>
                <a:latin typeface="华文中宋" panose="02010600040101010101" charset="-122"/>
                <a:ea typeface="华文中宋" panose="02010600040101010101" charset="-122"/>
                <a:sym typeface="+mn-ea"/>
              </a:rPr>
              <a:t>故尝试通过分块的方式，来合并数据整个过程是分块读取和即时合并，内存中始终只保留了当前正在处理的数据块以及已经合并好的部分结果数据，而不是一次性容纳所有文件的全部数据。这样在处理大数据集时，即使计算机的内存资源相对有限，也能够较为顺利地完成数据的合并任务。</a:t>
            </a:r>
            <a:endParaRPr lang="zh-CN" altLang="en-US" sz="1600" dirty="0">
              <a:ln>
                <a:noFill/>
                <a:prstDash val="sysDot"/>
              </a:ln>
              <a:solidFill>
                <a:schemeClr val="bg1"/>
              </a:solidFill>
              <a:latin typeface="华文中宋" panose="02010600040101010101" charset="-122"/>
              <a:ea typeface="华文中宋" panose="02010600040101010101" charset="-122"/>
              <a:cs typeface="+mn-ea"/>
              <a:sym typeface="+mn-ea"/>
            </a:endParaRPr>
          </a:p>
        </p:txBody>
      </p:sp>
      <p:sp>
        <p:nvSpPr>
          <p:cNvPr id="4" name="矩形 3"/>
          <p:cNvSpPr/>
          <p:nvPr>
            <p:custDataLst>
              <p:tags r:id="rId5"/>
            </p:custDataLst>
          </p:nvPr>
        </p:nvSpPr>
        <p:spPr>
          <a:xfrm>
            <a:off x="703580" y="3563620"/>
            <a:ext cx="10800715" cy="1092835"/>
          </a:xfrm>
          <a:prstGeom prst="rect">
            <a:avLst/>
          </a:prstGeom>
          <a:noFill/>
        </p:spPr>
        <p:txBody>
          <a:bodyPr wrap="square" lIns="0" tIns="0" rIns="0" bIns="0" rtlCol="0" anchor="b">
            <a:noAutofit/>
          </a:bodyPr>
          <a:p>
            <a:pPr algn="l"/>
            <a:r>
              <a:rPr lang="zh-CN" altLang="en-US" sz="2800">
                <a:solidFill>
                  <a:schemeClr val="bg1"/>
                </a:solidFill>
                <a:effectLst>
                  <a:reflection blurRad="6350" stA="53000" endA="300" endPos="35500" dir="5400000" sy="-90000" algn="bl" rotWithShape="0"/>
                </a:effectLst>
                <a:latin typeface="华文中宋" panose="02010600040101010101" charset="-122"/>
                <a:ea typeface="华文中宋" panose="02010600040101010101" charset="-122"/>
                <a:sym typeface="+mn-ea"/>
              </a:rPr>
              <a:t>在插入文件时直接插入</a:t>
            </a:r>
            <a:endParaRPr lang="zh-CN" altLang="en-US" sz="2800">
              <a:solidFill>
                <a:schemeClr val="bg1"/>
              </a:solidFill>
              <a:effectLst>
                <a:reflection blurRad="6350" stA="53000" endA="300" endPos="35500" dir="5400000" sy="-90000" algn="bl" rotWithShape="0"/>
              </a:effectLst>
              <a:latin typeface="华文中宋" panose="02010600040101010101" charset="-122"/>
              <a:ea typeface="华文中宋" panose="02010600040101010101" charset="-122"/>
            </a:endParaRPr>
          </a:p>
          <a:p>
            <a:pPr algn="l"/>
            <a:r>
              <a:rPr lang="zh-CN" altLang="en-US" sz="2800">
                <a:solidFill>
                  <a:schemeClr val="bg1"/>
                </a:solidFill>
                <a:effectLst>
                  <a:reflection blurRad="6350" stA="53000" endA="300" endPos="35500" dir="5400000" sy="-90000" algn="bl" rotWithShape="0"/>
                </a:effectLst>
                <a:latin typeface="华文中宋" panose="02010600040101010101" charset="-122"/>
                <a:ea typeface="华文中宋" panose="02010600040101010101" charset="-122"/>
                <a:sym typeface="+mn-ea"/>
              </a:rPr>
              <a:t>会因为超过可以合并大小而报错</a:t>
            </a:r>
            <a:endParaRPr lang="zh-CN" altLang="en-US" sz="2800" b="1" dirty="0">
              <a:solidFill>
                <a:schemeClr val="bg1"/>
              </a:solidFill>
              <a:effectLst>
                <a:reflection blurRad="6350" stA="53000" endA="300" endPos="35500" dir="5400000" sy="-90000" algn="bl" rotWithShape="0"/>
              </a:effectLst>
              <a:latin typeface="华文中宋" panose="02010600040101010101" charset="-122"/>
              <a:ea typeface="华文中宋" panose="02010600040101010101" charset="-122"/>
              <a:cs typeface="+mn-ea"/>
              <a:sym typeface="+mn-ea"/>
            </a:endParaRPr>
          </a:p>
        </p:txBody>
      </p:sp>
      <p:pic>
        <p:nvPicPr>
          <p:cNvPr id="327458814" name="图片 1"/>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a:xfrm>
            <a:off x="703580" y="1171575"/>
            <a:ext cx="5550535" cy="2058035"/>
          </a:xfrm>
          <a:prstGeom prst="rect">
            <a:avLst/>
          </a:prstGeom>
          <a:noFill/>
          <a:ln>
            <a:noFill/>
          </a:ln>
        </p:spPr>
      </p:pic>
    </p:spTree>
    <p:custDataLst>
      <p:tags r:id="rId8"/>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endParaRPr lang="zh-CN" altLang="en-US"/>
          </a:p>
        </p:txBody>
      </p:sp>
      <p:sp>
        <p:nvSpPr>
          <p:cNvPr id="5" name="文本框 4"/>
          <p:cNvSpPr txBox="1"/>
          <p:nvPr/>
        </p:nvSpPr>
        <p:spPr>
          <a:xfrm>
            <a:off x="551180" y="4796790"/>
            <a:ext cx="6096000" cy="1568450"/>
          </a:xfrm>
          <a:prstGeom prst="rect">
            <a:avLst/>
          </a:prstGeom>
          <a:noFill/>
        </p:spPr>
        <p:txBody>
          <a:bodyPr wrap="square" rtlCol="0" anchor="t">
            <a:spAutoFit/>
          </a:bodyPr>
          <a:p>
            <a:r>
              <a:rPr lang="zh-CN" altLang="en-US" sz="2400">
                <a:solidFill>
                  <a:schemeClr val="bg1"/>
                </a:solidFill>
                <a:latin typeface="华文中宋" panose="02010600040101010101" charset="-122"/>
                <a:ea typeface="华文中宋" panose="02010600040101010101" charset="-122"/>
                <a:sym typeface="+mn-ea"/>
              </a:rPr>
              <a:t>当然在项目过程中，还会有很多小的问题需要去解决如：数据清洗如何让目标文件更满足需要，如何将数据有效地输入并生成数据大屏做到名称匹配和美观设计</a:t>
            </a:r>
            <a:r>
              <a:rPr lang="en-US" altLang="zh-CN" sz="2400">
                <a:solidFill>
                  <a:schemeClr val="bg1"/>
                </a:solidFill>
                <a:latin typeface="华文中宋" panose="02010600040101010101" charset="-122"/>
                <a:ea typeface="华文中宋" panose="02010600040101010101" charset="-122"/>
                <a:sym typeface="+mn-ea"/>
              </a:rPr>
              <a:t>...</a:t>
            </a:r>
            <a:endParaRPr lang="en-US" altLang="zh-CN" sz="2400">
              <a:solidFill>
                <a:schemeClr val="bg1"/>
              </a:solidFill>
              <a:latin typeface="华文中宋" panose="02010600040101010101" charset="-122"/>
              <a:ea typeface="华文中宋" panose="02010600040101010101" charset="-122"/>
              <a:sym typeface="+mn-ea"/>
            </a:endParaRPr>
          </a:p>
        </p:txBody>
      </p:sp>
      <p:pic>
        <p:nvPicPr>
          <p:cNvPr id="6" name="图片 5"/>
          <p:cNvPicPr>
            <a:picLocks noChangeAspect="1"/>
          </p:cNvPicPr>
          <p:nvPr>
            <p:custDataLst>
              <p:tags r:id="rId2"/>
            </p:custDataLst>
          </p:nvPr>
        </p:nvPicPr>
        <p:blipFill>
          <a:blip r:embed="rId3"/>
          <a:stretch>
            <a:fillRect/>
          </a:stretch>
        </p:blipFill>
        <p:spPr>
          <a:xfrm>
            <a:off x="407035" y="332740"/>
            <a:ext cx="2749550" cy="249555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1343025" y="692785"/>
            <a:ext cx="7423785" cy="386969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6743700" y="2204720"/>
            <a:ext cx="4610100" cy="4375150"/>
          </a:xfrm>
          <a:prstGeom prst="rect">
            <a:avLst/>
          </a:prstGeom>
        </p:spPr>
      </p:pic>
    </p:spTree>
    <p:custDataLst>
      <p:tags r:id="rId8"/>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044" y="-7183"/>
            <a:ext cx="12192000" cy="685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t="46539" b="12673"/>
          <a:stretch>
            <a:fillRect/>
          </a:stretch>
        </p:blipFill>
        <p:spPr>
          <a:xfrm>
            <a:off x="0" y="4070999"/>
            <a:ext cx="12192000" cy="2787001"/>
          </a:xfrm>
          <a:prstGeom prst="rect">
            <a:avLst/>
          </a:prstGeom>
          <a:noFill/>
          <a:ln>
            <a:noFill/>
          </a:ln>
        </p:spPr>
      </p:pic>
      <p:sp>
        <p:nvSpPr>
          <p:cNvPr id="4" name="标题 1"/>
          <p:cNvSpPr txBox="1"/>
          <p:nvPr/>
        </p:nvSpPr>
        <p:spPr>
          <a:xfrm>
            <a:off x="-31115" y="0"/>
            <a:ext cx="12192000" cy="6858000"/>
          </a:xfrm>
          <a:prstGeom prst="rect">
            <a:avLst/>
          </a:prstGeom>
          <a:gradFill>
            <a:gsLst>
              <a:gs pos="0">
                <a:schemeClr val="accent1">
                  <a:lumMod val="100000"/>
                  <a:alpha val="75000"/>
                </a:schemeClr>
              </a:gs>
              <a:gs pos="100000">
                <a:schemeClr val="accent1">
                  <a:lumMod val="75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2664395" y="4251803"/>
            <a:ext cx="1385520"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10" name="标题 1"/>
          <p:cNvSpPr txBox="1"/>
          <p:nvPr/>
        </p:nvSpPr>
        <p:spPr>
          <a:xfrm>
            <a:off x="8142083" y="4251803"/>
            <a:ext cx="1385522"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11" name="标题 1"/>
          <p:cNvSpPr txBox="1"/>
          <p:nvPr/>
        </p:nvSpPr>
        <p:spPr>
          <a:xfrm>
            <a:off x="2028667" y="1452038"/>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flipH="1">
            <a:off x="6473216" y="1452038"/>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flipV="1">
            <a:off x="2028667" y="2935020"/>
            <a:ext cx="4098378" cy="1088972"/>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flipH="1" flipV="1">
            <a:off x="6064956" y="2935020"/>
            <a:ext cx="4098378" cy="1088972"/>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5693274" y="1524187"/>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431478" y="1526304"/>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10152531" y="3700058"/>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a:off x="9937716" y="343494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0903999" y="2480446"/>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10726466" y="221533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a:off x="10126898" y="111739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a:off x="9980177" y="99372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H="1">
            <a:off x="208651" y="3700058"/>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6200000" flipH="1">
            <a:off x="423466" y="343494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16200000" flipH="1">
            <a:off x="-542817" y="2480446"/>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16200000" flipH="1">
            <a:off x="-365284" y="221533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6200000" flipH="1">
            <a:off x="1211012" y="111739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16200000" flipH="1">
            <a:off x="1357733" y="99372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2321706" y="1721153"/>
            <a:ext cx="7548589" cy="2215991"/>
          </a:xfrm>
          <a:prstGeom prst="rect">
            <a:avLst/>
          </a:prstGeom>
          <a:noFill/>
          <a:ln>
            <a:noFill/>
          </a:ln>
        </p:spPr>
        <p:txBody>
          <a:bodyPr vert="horz" wrap="square" lIns="0" tIns="0" rIns="0" bIns="0" rtlCol="0" anchor="ctr"/>
          <a:lstStyle/>
          <a:p>
            <a:pPr algn="ctr">
              <a:lnSpc>
                <a:spcPct val="130000"/>
              </a:lnSpc>
            </a:pPr>
            <a:r>
              <a:rPr kumimoji="1" lang="en-US" altLang="zh-CN" sz="7200">
                <a:ln w="12700">
                  <a:noFill/>
                </a:ln>
                <a:solidFill>
                  <a:srgbClr val="FFFFFF">
                    <a:alpha val="100000"/>
                  </a:srgbClr>
                </a:solidFill>
                <a:latin typeface="OS小狗笨笨黑体" panose="02000503000000000000" charset="-122"/>
                <a:ea typeface="OS小狗笨笨黑体" panose="02000503000000000000" charset="-122"/>
                <a:cs typeface="OPPOSans H" panose="00020600040101010101" charset="-122"/>
                <a:sym typeface="OS小狗笨笨黑体" panose="02000503000000000000" charset="-122"/>
              </a:rPr>
              <a:t>谢谢大家</a:t>
            </a:r>
            <a:endParaRPr kumimoji="1" lang="en-US" altLang="zh-CN" sz="7200">
              <a:ln w="12700">
                <a:noFill/>
              </a:ln>
              <a:solidFill>
                <a:srgbClr val="FFFFFF">
                  <a:alpha val="100000"/>
                </a:srgbClr>
              </a:solidFill>
              <a:latin typeface="OS小狗笨笨黑体" panose="02000503000000000000" charset="-122"/>
              <a:ea typeface="OS小狗笨笨黑体" panose="02000503000000000000" charset="-122"/>
              <a:cs typeface="OPPOSans H" panose="00020600040101010101" charset="-122"/>
              <a:sym typeface="OS小狗笨笨黑体" panose="02000503000000000000" charset="-122"/>
            </a:endParaRPr>
          </a:p>
        </p:txBody>
      </p:sp>
      <p:sp>
        <p:nvSpPr>
          <p:cNvPr id="34" name="矩形 33"/>
          <p:cNvSpPr/>
          <p:nvPr/>
        </p:nvSpPr>
        <p:spPr>
          <a:xfrm>
            <a:off x="3935730" y="4248150"/>
            <a:ext cx="4220210" cy="574675"/>
          </a:xfrm>
          <a:prstGeom prst="rect">
            <a:avLst/>
          </a:prstGeom>
          <a:noFill/>
          <a:ln>
            <a:noFill/>
          </a:ln>
        </p:spPr>
        <p:txBody>
          <a:bodyPr wrap="none" rtlCol="0" anchor="t">
            <a:noAutofit/>
          </a:bodyPr>
          <a:p>
            <a:pPr algn="ctr">
              <a:lnSpc>
                <a:spcPct val="110000"/>
              </a:lnSpc>
            </a:pPr>
            <a:r>
              <a:rPr kumimoji="1" lang="en-US" altLang="zh-CN" sz="3600">
                <a:ln w="6350">
                  <a:noFill/>
                </a:ln>
                <a:solidFill>
                  <a:srgbClr val="EAD3FF">
                    <a:alpha val="100000"/>
                  </a:srgbClr>
                </a:solidFill>
                <a:latin typeface="Stencil" panose="040409050D0802020404" charset="0"/>
                <a:ea typeface="OPPOSans H" panose="00020600040101010101" charset="-122"/>
                <a:cs typeface="Stencil" panose="040409050D0802020404" charset="0"/>
                <a:sym typeface="+mn-ea"/>
              </a:rPr>
              <a:t>Thank you</a:t>
            </a:r>
            <a:endParaRPr kumimoji="1" lang="en-US" altLang="zh-CN" sz="3600">
              <a:ln w="6350">
                <a:noFill/>
              </a:ln>
              <a:solidFill>
                <a:srgbClr val="EAD3FF">
                  <a:alpha val="100000"/>
                </a:srgbClr>
              </a:solidFill>
              <a:latin typeface="Stencil" panose="040409050D0802020404" charset="0"/>
              <a:ea typeface="OPPOSans H" panose="00020600040101010101" charset="-122"/>
              <a:cs typeface="Stencil" panose="040409050D0802020404" charset="0"/>
              <a:sym typeface="+mn-ea"/>
            </a:endParaRPr>
          </a:p>
        </p:txBody>
      </p:sp>
      <p:sp>
        <p:nvSpPr>
          <p:cNvPr id="32" name="矩形 31" descr="7b0a2020202022776f7264617274223a2022220a7d0a"/>
          <p:cNvSpPr/>
          <p:nvPr/>
        </p:nvSpPr>
        <p:spPr>
          <a:xfrm>
            <a:off x="5160010" y="908685"/>
            <a:ext cx="1764665" cy="770890"/>
          </a:xfrm>
          <a:prstGeom prst="rect">
            <a:avLst/>
          </a:prstGeom>
          <a:noFill/>
        </p:spPr>
        <p:txBody>
          <a:bodyPr wrap="none" lIns="90170" tIns="46990" rIns="90170" bIns="46990" rtlCol="0" anchor="t">
            <a:spAutoFit/>
            <a:scene3d>
              <a:camera prst="perspectiveFront" fov="5400000"/>
              <a:lightRig rig="threePt" dir="t">
                <a:rot lat="0" lon="0" rev="5400000"/>
              </a:lightRig>
            </a:scene3d>
            <a:sp3d prstMaterial="softEdge">
              <a:contourClr>
                <a:srgbClr val="0F79FA"/>
              </a:contourClr>
            </a:sp3d>
          </a:bodyPr>
          <a:p>
            <a:pPr algn="ctr"/>
            <a:r>
              <a:rPr lang="en-US" altLang="zh-CN" sz="4400" b="1">
                <a:ln w="6350" cmpd="sng"/>
                <a:gradFill>
                  <a:gsLst>
                    <a:gs pos="25000">
                      <a:srgbClr val="FFD83A"/>
                    </a:gs>
                    <a:gs pos="75000">
                      <a:srgbClr val="FFFD6D"/>
                    </a:gs>
                    <a:gs pos="0">
                      <a:srgbClr val="F8C334"/>
                    </a:gs>
                    <a:gs pos="100000">
                      <a:srgbClr val="FFFEB8"/>
                    </a:gs>
                  </a:gsLst>
                  <a:lin ang="18900000" scaled="1"/>
                </a:gradFill>
                <a:effectLst>
                  <a:innerShdw blurRad="63500" dist="50800" dir="18900000">
                    <a:srgbClr val="E8807F">
                      <a:alpha val="50000"/>
                    </a:srgbClr>
                  </a:innerShdw>
                  <a:reflection blurRad="50800" stA="38000" endA="300" endPos="74000" dist="76200" dir="5400000" sy="-100000" algn="bl" rotWithShape="0"/>
                </a:effectLst>
                <a:latin typeface="Times New Roman" panose="02020603050405020304" charset="0"/>
                <a:ea typeface="汉仪雅酷黑 95W" panose="020B0A04020202020204" charset="-122"/>
                <a:cs typeface="Times New Roman" panose="02020603050405020304" charset="0"/>
              </a:rPr>
              <a:t>ECNU</a:t>
            </a:r>
            <a:endParaRPr lang="en-US" altLang="zh-CN" sz="4400" b="1">
              <a:ln w="6350" cmpd="sng"/>
              <a:gradFill>
                <a:gsLst>
                  <a:gs pos="25000">
                    <a:srgbClr val="FFD83A"/>
                  </a:gs>
                  <a:gs pos="75000">
                    <a:srgbClr val="FFFD6D"/>
                  </a:gs>
                  <a:gs pos="0">
                    <a:srgbClr val="F8C334"/>
                  </a:gs>
                  <a:gs pos="100000">
                    <a:srgbClr val="FFFEB8"/>
                  </a:gs>
                </a:gsLst>
                <a:lin ang="18900000" scaled="1"/>
              </a:gradFill>
              <a:effectLst>
                <a:innerShdw blurRad="63500" dist="50800" dir="18900000">
                  <a:srgbClr val="E8807F">
                    <a:alpha val="50000"/>
                  </a:srgbClr>
                </a:innerShdw>
                <a:reflection blurRad="50800" stA="38000" endA="300" endPos="74000" dist="76200" dir="5400000" sy="-100000" algn="bl" rotWithShape="0"/>
              </a:effectLst>
              <a:latin typeface="Times New Roman" panose="02020603050405020304" charset="0"/>
              <a:ea typeface="汉仪雅酷黑 95W" panose="020B0A04020202020204" charset="-122"/>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标题 1"/>
          <p:cNvSpPr txBox="1"/>
          <p:nvPr>
            <p:custDataLst>
              <p:tags r:id="rId1"/>
            </p:custDataLst>
          </p:nvPr>
        </p:nvSpPr>
        <p:spPr>
          <a:xfrm>
            <a:off x="3909612" y="1556475"/>
            <a:ext cx="2520000" cy="1980000"/>
          </a:xfrm>
          <a:prstGeom prst="rect">
            <a:avLst/>
          </a:prstGeom>
          <a:gradFill>
            <a:gsLst>
              <a:gs pos="100000">
                <a:schemeClr val="accent1">
                  <a:lumMod val="25000"/>
                  <a:lumOff val="75000"/>
                </a:schemeClr>
              </a:gs>
              <a:gs pos="0">
                <a:schemeClr val="accent2">
                  <a:lumMod val="40000"/>
                  <a:lumOff val="60000"/>
                </a:schemeClr>
              </a:gs>
            </a:gsLst>
            <a:lin ang="2700000" scaled="1"/>
          </a:gradFill>
          <a:ln w="12700" cap="sq">
            <a:solidFill>
              <a:schemeClr val="accent1"/>
            </a:solidFill>
            <a:miter/>
          </a:ln>
        </p:spPr>
        <p:txBody>
          <a:bodyPr vert="horz" wrap="square" lIns="91440" tIns="45720" rIns="91440" bIns="45720" rtlCol="0" anchor="ctr"/>
          <a:p>
            <a:pPr algn="ctr">
              <a:lnSpc>
                <a:spcPct val="110000"/>
              </a:lnSpc>
            </a:pPr>
            <a:endParaRPr kumimoji="1" lang="zh-CN" altLang="en-US" b="1">
              <a:latin typeface="华文中宋" panose="02010600040101010101" charset="-122"/>
              <a:ea typeface="华文中宋" panose="02010600040101010101" charset="-122"/>
            </a:endParaRPr>
          </a:p>
        </p:txBody>
      </p:sp>
      <p:sp>
        <p:nvSpPr>
          <p:cNvPr id="2" name="标题 1"/>
          <p:cNvSpPr txBox="1"/>
          <p:nvPr/>
        </p:nvSpPr>
        <p:spPr>
          <a:xfrm>
            <a:off x="0" y="0"/>
            <a:ext cx="12192000" cy="6903085"/>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b="1">
              <a:solidFill>
                <a:schemeClr val="accent3">
                  <a:lumMod val="40000"/>
                  <a:lumOff val="60000"/>
                </a:schemeClr>
              </a:solidFill>
              <a:latin typeface="华文中宋" panose="02010600040101010101" charset="-122"/>
              <a:ea typeface="华文中宋" panose="02010600040101010101" charset="-122"/>
            </a:endParaRPr>
          </a:p>
        </p:txBody>
      </p:sp>
      <p:sp>
        <p:nvSpPr>
          <p:cNvPr id="3" name="标题 1"/>
          <p:cNvSpPr txBox="1"/>
          <p:nvPr>
            <p:custDataLst>
              <p:tags r:id="rId2"/>
            </p:custDataLst>
          </p:nvPr>
        </p:nvSpPr>
        <p:spPr>
          <a:xfrm>
            <a:off x="3896912" y="3648800"/>
            <a:ext cx="2520000" cy="1980000"/>
          </a:xfrm>
          <a:prstGeom prst="rect">
            <a:avLst/>
          </a:prstGeom>
          <a:gradFill>
            <a:gsLst>
              <a:gs pos="100000">
                <a:schemeClr val="accent1">
                  <a:lumMod val="25000"/>
                  <a:lumOff val="75000"/>
                </a:schemeClr>
              </a:gs>
              <a:gs pos="0">
                <a:schemeClr val="accent2">
                  <a:lumMod val="40000"/>
                  <a:lumOff val="60000"/>
                </a:schemeClr>
              </a:gs>
            </a:gsLst>
            <a:lin ang="2700000" scaled="1"/>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b="1">
              <a:latin typeface="华文中宋" panose="02010600040101010101" charset="-122"/>
              <a:ea typeface="华文中宋" panose="02010600040101010101" charset="-122"/>
            </a:endParaRPr>
          </a:p>
        </p:txBody>
      </p:sp>
      <p:sp>
        <p:nvSpPr>
          <p:cNvPr id="4" name="标题 1"/>
          <p:cNvSpPr txBox="1"/>
          <p:nvPr>
            <p:custDataLst>
              <p:tags r:id="rId3"/>
            </p:custDataLst>
          </p:nvPr>
        </p:nvSpPr>
        <p:spPr>
          <a:xfrm>
            <a:off x="6507748" y="3648800"/>
            <a:ext cx="2520000" cy="1980000"/>
          </a:xfrm>
          <a:prstGeom prst="rect">
            <a:avLst/>
          </a:prstGeom>
          <a:gradFill>
            <a:gsLst>
              <a:gs pos="70000">
                <a:srgbClr val="D0A1F2"/>
              </a:gs>
              <a:gs pos="0">
                <a:srgbClr val="F5EEFE"/>
              </a:gs>
            </a:gsLst>
            <a:path path="rect">
              <a:fillToRect l="100000" b="100000"/>
            </a:path>
            <a:tileRect t="-100000" r="-100000"/>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b="1">
              <a:latin typeface="华文中宋" panose="02010600040101010101" charset="-122"/>
              <a:ea typeface="华文中宋" panose="02010600040101010101" charset="-122"/>
            </a:endParaRPr>
          </a:p>
        </p:txBody>
      </p:sp>
      <p:sp>
        <p:nvSpPr>
          <p:cNvPr id="5" name="标题 1"/>
          <p:cNvSpPr txBox="1"/>
          <p:nvPr>
            <p:custDataLst>
              <p:tags r:id="rId4"/>
            </p:custDataLst>
          </p:nvPr>
        </p:nvSpPr>
        <p:spPr>
          <a:xfrm>
            <a:off x="9118584" y="3648800"/>
            <a:ext cx="2520000" cy="1980000"/>
          </a:xfrm>
          <a:prstGeom prst="rect">
            <a:avLst/>
          </a:prstGeom>
          <a:gradFill>
            <a:gsLst>
              <a:gs pos="100000">
                <a:srgbClr val="6264F8"/>
              </a:gs>
              <a:gs pos="49000">
                <a:srgbClr val="B584EC"/>
              </a:gs>
              <a:gs pos="0">
                <a:srgbClr val="EE9AE5"/>
              </a:gs>
            </a:gsLst>
            <a:lin ang="2700000" scaled="1"/>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b="1">
              <a:latin typeface="华文中宋" panose="02010600040101010101" charset="-122"/>
              <a:ea typeface="华文中宋" panose="02010600040101010101" charset="-122"/>
            </a:endParaRPr>
          </a:p>
        </p:txBody>
      </p:sp>
      <p:sp>
        <p:nvSpPr>
          <p:cNvPr id="6" name="标题 1"/>
          <p:cNvSpPr txBox="1"/>
          <p:nvPr/>
        </p:nvSpPr>
        <p:spPr>
          <a:xfrm>
            <a:off x="6507748" y="1565825"/>
            <a:ext cx="2520000" cy="1980000"/>
          </a:xfrm>
          <a:prstGeom prst="rect">
            <a:avLst/>
          </a:prstGeom>
          <a:gradFill>
            <a:gsLst>
              <a:gs pos="100000">
                <a:srgbClr val="F5C5D6"/>
              </a:gs>
              <a:gs pos="0">
                <a:srgbClr val="9A97EF"/>
              </a:gs>
            </a:gsLst>
            <a:lin ang="2700000" scaled="1"/>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b="1">
              <a:solidFill>
                <a:srgbClr val="FFFF00"/>
              </a:solidFill>
              <a:latin typeface="华文中宋" panose="02010600040101010101" charset="-122"/>
              <a:ea typeface="华文中宋" panose="02010600040101010101" charset="-122"/>
            </a:endParaRPr>
          </a:p>
        </p:txBody>
      </p:sp>
      <p:sp>
        <p:nvSpPr>
          <p:cNvPr id="7" name="标题 1"/>
          <p:cNvSpPr txBox="1"/>
          <p:nvPr/>
        </p:nvSpPr>
        <p:spPr>
          <a:xfrm>
            <a:off x="9118584" y="1565825"/>
            <a:ext cx="2520000" cy="1980000"/>
          </a:xfrm>
          <a:prstGeom prst="rect">
            <a:avLst/>
          </a:prstGeom>
          <a:gradFill>
            <a:gsLst>
              <a:gs pos="70000">
                <a:srgbClr val="D0A1F2"/>
              </a:gs>
              <a:gs pos="0">
                <a:srgbClr val="F5EEFE"/>
              </a:gs>
            </a:gsLst>
            <a:path path="circle">
              <a:fillToRect t="100000" r="100000"/>
            </a:path>
            <a:tileRect l="-100000" b="-100000"/>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b="1">
              <a:latin typeface="华文中宋" panose="02010600040101010101" charset="-122"/>
              <a:ea typeface="华文中宋" panose="02010600040101010101" charset="-122"/>
            </a:endParaRPr>
          </a:p>
        </p:txBody>
      </p:sp>
      <p:sp>
        <p:nvSpPr>
          <p:cNvPr id="9" name="标题 1"/>
          <p:cNvSpPr txBox="1"/>
          <p:nvPr>
            <p:custDataLst>
              <p:tags r:id="rId5"/>
            </p:custDataLst>
          </p:nvPr>
        </p:nvSpPr>
        <p:spPr>
          <a:xfrm>
            <a:off x="6542405" y="3596640"/>
            <a:ext cx="2489835" cy="1860550"/>
          </a:xfrm>
          <a:prstGeom prst="rect">
            <a:avLst/>
          </a:prstGeom>
          <a:noFill/>
          <a:ln>
            <a:noFill/>
          </a:ln>
        </p:spPr>
        <p:txBody>
          <a:bodyPr vert="horz" wrap="square" lIns="0" tIns="0" rIns="0" bIns="0" rtlCol="0" anchor="t"/>
          <a:lstStyle/>
          <a:p>
            <a:pPr algn="ctr">
              <a:lnSpc>
                <a:spcPct val="150000"/>
              </a:lnSpc>
            </a:pPr>
            <a:r>
              <a:rPr kumimoji="1" lang="en-US" altLang="zh-CN"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S</a:t>
            </a:r>
            <a:r>
              <a:rPr kumimoji="1" lang="en-US" altLang="zh-CN"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tep4</a:t>
            </a:r>
            <a:endParaRPr kumimoji="1" lang="en-US" altLang="zh-CN"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a:p>
            <a:pPr algn="ctr">
              <a:lnSpc>
                <a:spcPct val="150000"/>
              </a:lnSpc>
            </a:pPr>
            <a:r>
              <a:rPr kumimoji="1" lang="en-US" altLang="zh-CN"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LSTM</a:t>
            </a:r>
            <a:r>
              <a:rPr kumimoji="1" lang="zh-CN" altLang="en-US"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深度学习</a:t>
            </a:r>
            <a:endPar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sym typeface="+mn-ea"/>
            </a:endParaRPr>
          </a:p>
          <a:p>
            <a:pPr algn="ctr">
              <a:lnSpc>
                <a:spcPct val="150000"/>
              </a:lnSpc>
            </a:pPr>
            <a:r>
              <a:rPr kumimoji="1" lang="zh-CN" altLang="en-US"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推文的情绪和热度</a:t>
            </a:r>
            <a:endParaRPr kumimoji="1" lang="zh-CN" altLang="en-US"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a:p>
            <a:pPr algn="ctr">
              <a:lnSpc>
                <a:spcPct val="150000"/>
              </a:lnSpc>
            </a:pPr>
            <a:r>
              <a:rPr kumimoji="1" lang="zh-CN" altLang="en-US"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预测大选结果</a:t>
            </a:r>
            <a:endParaRPr kumimoji="1" lang="zh-CN" altLang="en-US"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p:txBody>
      </p:sp>
      <p:pic>
        <p:nvPicPr>
          <p:cNvPr id="11" name="图片 10"/>
          <p:cNvPicPr>
            <a:picLocks noChangeAspect="1"/>
          </p:cNvPicPr>
          <p:nvPr/>
        </p:nvPicPr>
        <p:blipFill>
          <a:blip r:embed="rId6">
            <a:alphaModFix amt="100000"/>
          </a:blip>
          <a:srcRect t="7466" b="7466"/>
          <a:stretch>
            <a:fillRect/>
          </a:stretch>
        </p:blipFill>
        <p:spPr>
          <a:xfrm>
            <a:off x="479425" y="1484723"/>
            <a:ext cx="2925403" cy="4316583"/>
          </a:xfrm>
          <a:custGeom>
            <a:avLst/>
            <a:gdLst/>
            <a:ahLst/>
            <a:cxnLst/>
            <a:rect l="l" t="t" r="r" b="b"/>
            <a:pathLst>
              <a:path w="2925403" h="4316583">
                <a:moveTo>
                  <a:pt x="1462702" y="0"/>
                </a:moveTo>
                <a:cubicBezTo>
                  <a:pt x="2270529" y="0"/>
                  <a:pt x="2925403" y="654873"/>
                  <a:pt x="2925403" y="1462701"/>
                </a:cubicBezTo>
                <a:lnTo>
                  <a:pt x="2925403" y="4316583"/>
                </a:lnTo>
                <a:lnTo>
                  <a:pt x="0" y="4316583"/>
                </a:lnTo>
                <a:lnTo>
                  <a:pt x="0" y="1462701"/>
                </a:lnTo>
                <a:cubicBezTo>
                  <a:pt x="0" y="654873"/>
                  <a:pt x="654874" y="0"/>
                  <a:pt x="1462702" y="0"/>
                </a:cubicBezTo>
                <a:close/>
              </a:path>
            </a:pathLst>
          </a:custGeom>
          <a:noFill/>
          <a:ln>
            <a:noFill/>
          </a:ln>
        </p:spPr>
      </p:pic>
      <p:sp>
        <p:nvSpPr>
          <p:cNvPr id="12" name="标题 1"/>
          <p:cNvSpPr txBox="1"/>
          <p:nvPr>
            <p:custDataLst>
              <p:tags r:id="rId7"/>
            </p:custDataLst>
          </p:nvPr>
        </p:nvSpPr>
        <p:spPr>
          <a:xfrm>
            <a:off x="9032240" y="3649345"/>
            <a:ext cx="2696210" cy="1807845"/>
          </a:xfrm>
          <a:prstGeom prst="rect">
            <a:avLst/>
          </a:prstGeom>
          <a:noFill/>
          <a:ln>
            <a:noFill/>
          </a:ln>
        </p:spPr>
        <p:txBody>
          <a:bodyPr vert="horz" wrap="square" lIns="0" tIns="0" rIns="0" bIns="0" rtlCol="0" anchor="t"/>
          <a:lstStyle/>
          <a:p>
            <a:pPr algn="ctr">
              <a:lnSpc>
                <a:spcPct val="150000"/>
              </a:lnSpc>
            </a:pPr>
            <a:r>
              <a:rPr kumimoji="1" lang="en-US" altLang="zh-CN"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Step5</a:t>
            </a:r>
            <a:endParaRPr kumimoji="1" lang="en-US" altLang="zh-CN"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a:p>
            <a:pPr algn="ctr">
              <a:lnSpc>
                <a:spcPct val="150000"/>
              </a:lnSpc>
            </a:pPr>
            <a:r>
              <a:rPr kumimoji="1" lang="zh-CN" altLang="en-US"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可视化</a:t>
            </a:r>
            <a:endParaRPr kumimoji="1" lang="zh-CN" altLang="en-US"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a:p>
            <a:pPr algn="ctr">
              <a:lnSpc>
                <a:spcPct val="150000"/>
              </a:lnSpc>
            </a:pPr>
            <a:r>
              <a:rPr kumimoji="1" lang="zh-CN" altLang="en-US"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数据大屏</a:t>
            </a:r>
            <a:r>
              <a:rPr kumimoji="1" lang="en-US" altLang="zh-CN"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a:t>
            </a:r>
            <a:r>
              <a:rPr kumimoji="1" lang="zh-CN" altLang="en-US"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词云</a:t>
            </a:r>
            <a:r>
              <a:rPr kumimoji="1" lang="en-US" altLang="zh-CN"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a:t>
            </a:r>
            <a:r>
              <a:rPr kumimoji="1" lang="zh-CN" altLang="en-US"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rPr>
              <a:t>聚类</a:t>
            </a:r>
            <a:endParaRPr kumimoji="1" lang="zh-CN" altLang="en-US" b="1">
              <a:ln w="12700">
                <a:noFill/>
              </a:ln>
              <a:solidFill>
                <a:srgbClr val="262626">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3" name="标题 1"/>
          <p:cNvSpPr txBox="1"/>
          <p:nvPr/>
        </p:nvSpPr>
        <p:spPr>
          <a:xfrm>
            <a:off x="335282" y="1628689"/>
            <a:ext cx="5487282" cy="1102793"/>
          </a:xfrm>
          <a:prstGeom prst="rect">
            <a:avLst/>
          </a:prstGeom>
          <a:noFill/>
          <a:ln>
            <a:noFill/>
          </a:ln>
        </p:spPr>
        <p:txBody>
          <a:bodyPr vert="horz" wrap="square" lIns="0" tIns="0" rIns="0" bIns="0" rtlCol="0" anchor="t"/>
          <a:lstStyle/>
          <a:p>
            <a:pPr algn="l">
              <a:lnSpc>
                <a:spcPct val="140000"/>
              </a:lnSpc>
            </a:pPr>
            <a:endParaRPr kumimoji="1" lang="zh-CN" altLang="en-US" b="1">
              <a:latin typeface="华文中宋" panose="02010600040101010101" charset="-122"/>
              <a:ea typeface="华文中宋" panose="02010600040101010101" charset="-122"/>
            </a:endParaRPr>
          </a:p>
        </p:txBody>
      </p:sp>
      <p:sp>
        <p:nvSpPr>
          <p:cNvPr id="14" name="标题 1"/>
          <p:cNvSpPr txBox="1"/>
          <p:nvPr/>
        </p:nvSpPr>
        <p:spPr>
          <a:xfrm>
            <a:off x="660401" y="2796479"/>
            <a:ext cx="381000" cy="88900"/>
          </a:xfrm>
          <a:prstGeom prst="rect">
            <a:avLst/>
          </a:prstGeom>
          <a:solidFill>
            <a:schemeClr val="accent1">
              <a:lumMod val="20000"/>
              <a:lumOff val="80000"/>
            </a:schemeClr>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513195" y="1557020"/>
            <a:ext cx="2520950" cy="2046605"/>
          </a:xfrm>
          <a:prstGeom prst="rect">
            <a:avLst/>
          </a:prstGeom>
          <a:noFill/>
          <a:ln>
            <a:noFill/>
          </a:ln>
        </p:spPr>
        <p:txBody>
          <a:bodyPr vert="horz" wrap="square" lIns="0" tIns="0" rIns="0" bIns="0" rtlCol="0" anchor="t"/>
          <a:lstStyle/>
          <a:p>
            <a:pPr algn="ctr">
              <a:lnSpc>
                <a:spcPct val="150000"/>
              </a:lnSpc>
            </a:pPr>
            <a:r>
              <a:rPr kumimoji="1" lang="en-US" altLang="zh-CN"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S</a:t>
            </a:r>
            <a:r>
              <a:rPr kumimoji="1" lang="en-US" altLang="zh-CN"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tep1</a:t>
            </a:r>
            <a:endParaRPr kumimoji="1" lang="en-US" altLang="zh-CN"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ctr">
              <a:lnSpc>
                <a:spcPct val="150000"/>
              </a:lnSpc>
            </a:pPr>
            <a:r>
              <a:rPr kumimoji="1" lang="en-US" altLang="zh-CN"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爬取Twitter</a:t>
            </a:r>
            <a:endParaRPr kumimoji="1" lang="zh-CN" altLang="en-US"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ctr">
              <a:lnSpc>
                <a:spcPct val="150000"/>
              </a:lnSpc>
            </a:pPr>
            <a:r>
              <a:rPr kumimoji="1" lang="zh-CN" altLang="en-US"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关于</a:t>
            </a:r>
            <a:r>
              <a:rPr kumimoji="1" lang="en-US" altLang="zh-CN"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Trump和Harris</a:t>
            </a:r>
            <a:endParaRPr kumimoji="1" lang="en-US" altLang="zh-CN"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a:p>
            <a:pPr algn="ctr">
              <a:lnSpc>
                <a:spcPct val="150000"/>
              </a:lnSpc>
            </a:pPr>
            <a:r>
              <a:rPr kumimoji="1" lang="zh-CN" altLang="en-US"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大选的推文、评论</a:t>
            </a:r>
            <a:r>
              <a:rPr kumimoji="1" lang="zh-CN" altLang="en-US"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内容。</a:t>
            </a:r>
            <a:endParaRPr kumimoji="1" lang="zh-CN" altLang="en-US" b="1">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sp>
        <p:nvSpPr>
          <p:cNvPr id="16" name="标题 1"/>
          <p:cNvSpPr txBox="1"/>
          <p:nvPr/>
        </p:nvSpPr>
        <p:spPr>
          <a:xfrm>
            <a:off x="3962400" y="3568700"/>
            <a:ext cx="2444750" cy="1945005"/>
          </a:xfrm>
          <a:prstGeom prst="rect">
            <a:avLst/>
          </a:prstGeom>
          <a:noFill/>
          <a:ln>
            <a:noFill/>
          </a:ln>
        </p:spPr>
        <p:txBody>
          <a:bodyPr vert="horz" wrap="square" lIns="0" tIns="0" rIns="0" bIns="0" rtlCol="0" anchor="t"/>
          <a:lstStyle/>
          <a:p>
            <a:pPr algn="ctr">
              <a:lnSpc>
                <a:spcPct val="150000"/>
              </a:lnSpc>
            </a:pPr>
            <a:r>
              <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rPr>
              <a:t>Step3</a:t>
            </a:r>
            <a:endPar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endParaRPr>
          </a:p>
          <a:p>
            <a:pPr algn="ctr">
              <a:lnSpc>
                <a:spcPct val="150000"/>
              </a:lnSpc>
            </a:pPr>
            <a:r>
              <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rPr>
              <a:t>Spacy</a:t>
            </a:r>
            <a:r>
              <a:rPr kumimoji="1" lang="zh-CN" altLang="en-US"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rPr>
              <a:t>模型</a:t>
            </a:r>
            <a:endPar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endParaRPr>
          </a:p>
          <a:p>
            <a:pPr algn="ctr">
              <a:lnSpc>
                <a:spcPct val="150000"/>
              </a:lnSpc>
            </a:pPr>
            <a:r>
              <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rPr>
              <a:t>关键词抓取</a:t>
            </a:r>
            <a:endPar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endParaRPr>
          </a:p>
          <a:p>
            <a:pPr algn="ctr">
              <a:lnSpc>
                <a:spcPct val="150000"/>
              </a:lnSpc>
            </a:pPr>
            <a:r>
              <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rPr>
              <a:t>Vader</a:t>
            </a:r>
            <a:r>
              <a:rPr kumimoji="1" lang="zh-CN" altLang="en-US"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rPr>
              <a:t>模型</a:t>
            </a:r>
            <a:endParaRPr kumimoji="1" lang="zh-CN" altLang="en-US"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endParaRPr>
          </a:p>
          <a:p>
            <a:pPr algn="ctr">
              <a:lnSpc>
                <a:spcPct val="150000"/>
              </a:lnSpc>
            </a:pPr>
            <a:r>
              <a:rPr kumimoji="1" lang="zh-CN" altLang="en-US"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rPr>
              <a:t>情感分析</a:t>
            </a:r>
            <a:endParaRPr kumimoji="1" lang="zh-CN" altLang="en-US"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endParaRPr>
          </a:p>
        </p:txBody>
      </p:sp>
      <p:sp>
        <p:nvSpPr>
          <p:cNvPr id="17" name="标题 1"/>
          <p:cNvSpPr txBox="1"/>
          <p:nvPr/>
        </p:nvSpPr>
        <p:spPr>
          <a:xfrm>
            <a:off x="3903345" y="2348865"/>
            <a:ext cx="2353945" cy="467995"/>
          </a:xfrm>
          <a:prstGeom prst="rect">
            <a:avLst/>
          </a:prstGeom>
          <a:noFill/>
          <a:ln>
            <a:noFill/>
          </a:ln>
        </p:spPr>
        <p:txBody>
          <a:bodyPr vert="horz" wrap="square" lIns="0" tIns="0" rIns="0" bIns="0" rtlCol="0" anchor="ctr">
            <a:scene3d>
              <a:camera prst="orthographicFront"/>
              <a:lightRig rig="threePt" dir="t"/>
            </a:scene3d>
          </a:bodyPr>
          <a:lstStyle/>
          <a:p>
            <a:pPr algn="l">
              <a:lnSpc>
                <a:spcPct val="110000"/>
              </a:lnSpc>
            </a:pPr>
            <a:r>
              <a:rPr kumimoji="1" lang="en-US" altLang="zh-CN" sz="4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rPr>
              <a:t>项目目标</a:t>
            </a:r>
            <a:endParaRPr kumimoji="1" lang="en-US" altLang="zh-CN" sz="4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endParaRPr>
          </a:p>
        </p:txBody>
      </p:sp>
      <p:grpSp>
        <p:nvGrpSpPr>
          <p:cNvPr id="18" name="组合 17"/>
          <p:cNvGrpSpPr/>
          <p:nvPr/>
        </p:nvGrpSpPr>
        <p:grpSpPr>
          <a:xfrm>
            <a:off x="530860" y="404495"/>
            <a:ext cx="510540" cy="419100"/>
            <a:chOff x="149860" y="487680"/>
            <a:chExt cx="510540" cy="419100"/>
          </a:xfrm>
        </p:grpSpPr>
        <p:sp>
          <p:nvSpPr>
            <p:cNvPr id="19"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
        <p:nvSpPr>
          <p:cNvPr id="8" name="标题 1"/>
          <p:cNvSpPr txBox="1"/>
          <p:nvPr/>
        </p:nvSpPr>
        <p:spPr>
          <a:xfrm>
            <a:off x="1" y="5603877"/>
            <a:ext cx="12191999" cy="429490"/>
          </a:xfrm>
          <a:prstGeom prst="rect">
            <a:avLst/>
          </a:prstGeom>
          <a:solidFill>
            <a:schemeClr val="accent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9120505" y="1556385"/>
            <a:ext cx="2501265" cy="1945005"/>
          </a:xfrm>
          <a:prstGeom prst="rect">
            <a:avLst/>
          </a:prstGeom>
          <a:noFill/>
          <a:ln>
            <a:noFill/>
          </a:ln>
        </p:spPr>
        <p:txBody>
          <a:bodyPr vert="horz" wrap="square" lIns="0" tIns="0" rIns="0" bIns="0" rtlCol="0" anchor="t"/>
          <a:p>
            <a:pPr algn="ctr">
              <a:lnSpc>
                <a:spcPct val="150000"/>
              </a:lnSpc>
            </a:pPr>
            <a:r>
              <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rPr>
              <a:t>Step2</a:t>
            </a:r>
            <a:endPar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endParaRPr>
          </a:p>
          <a:p>
            <a:pPr algn="ctr">
              <a:lnSpc>
                <a:spcPct val="150000"/>
              </a:lnSpc>
            </a:pPr>
            <a:r>
              <a:rPr kumimoji="1" lang="zh-CN" altLang="en-US"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rPr>
              <a:t>数据预处理</a:t>
            </a:r>
            <a:endParaRPr kumimoji="1" lang="zh-CN" altLang="en-US"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endParaRPr>
          </a:p>
          <a:p>
            <a:pPr algn="ctr">
              <a:lnSpc>
                <a:spcPct val="150000"/>
              </a:lnSpc>
            </a:pPr>
            <a:r>
              <a:rPr kumimoji="1" lang="zh-CN" altLang="en-US"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rPr>
              <a:t>正则表达式</a:t>
            </a:r>
            <a:r>
              <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rPr>
              <a:t>+dropna</a:t>
            </a:r>
            <a:endPar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endParaRPr>
          </a:p>
          <a:p>
            <a:pPr algn="ctr">
              <a:lnSpc>
                <a:spcPct val="150000"/>
              </a:lnSpc>
            </a:pPr>
            <a:endParaRPr kumimoji="1" lang="en-US" altLang="zh-CN" b="1">
              <a:ln w="12700">
                <a:noFill/>
              </a:ln>
              <a:solidFill>
                <a:srgbClr val="262626">
                  <a:alpha val="100000"/>
                </a:srgb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044" y="-7183"/>
            <a:ext cx="12192000" cy="685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t="46539" b="12673"/>
          <a:stretch>
            <a:fillRect/>
          </a:stretch>
        </p:blipFill>
        <p:spPr>
          <a:xfrm>
            <a:off x="0" y="4070999"/>
            <a:ext cx="12192000" cy="2787001"/>
          </a:xfrm>
          <a:prstGeom prst="rect">
            <a:avLst/>
          </a:prstGeom>
          <a:noFill/>
          <a:ln>
            <a:noFill/>
          </a:ln>
        </p:spPr>
      </p:pic>
      <p:sp>
        <p:nvSpPr>
          <p:cNvPr id="4" name="标题 1"/>
          <p:cNvSpPr txBox="1"/>
          <p:nvPr/>
        </p:nvSpPr>
        <p:spPr>
          <a:xfrm>
            <a:off x="-24765" y="6985"/>
            <a:ext cx="12192000" cy="6858000"/>
          </a:xfrm>
          <a:prstGeom prst="rect">
            <a:avLst/>
          </a:prstGeom>
          <a:gradFill>
            <a:gsLst>
              <a:gs pos="0">
                <a:schemeClr val="accent1">
                  <a:lumMod val="100000"/>
                  <a:alpha val="75000"/>
                </a:schemeClr>
              </a:gs>
              <a:gs pos="100000">
                <a:schemeClr val="accent1">
                  <a:lumMod val="75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2664395" y="5564352"/>
            <a:ext cx="1385520"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6" name="标题 1"/>
          <p:cNvSpPr txBox="1"/>
          <p:nvPr/>
        </p:nvSpPr>
        <p:spPr>
          <a:xfrm>
            <a:off x="8142083" y="5564352"/>
            <a:ext cx="1385522" cy="515258"/>
          </a:xfrm>
          <a:custGeom>
            <a:avLst/>
            <a:gdLst>
              <a:gd name="connsiteX0" fmla="*/ 0 w 4754880"/>
              <a:gd name="connsiteY0" fmla="*/ 1287780 h 2011680"/>
              <a:gd name="connsiteX1" fmla="*/ 1584960 w 4754880"/>
              <a:gd name="connsiteY1" fmla="*/ 1287780 h 2011680"/>
              <a:gd name="connsiteX2" fmla="*/ 1912620 w 4754880"/>
              <a:gd name="connsiteY2" fmla="*/ 548640 h 2011680"/>
              <a:gd name="connsiteX3" fmla="*/ 2179320 w 4754880"/>
              <a:gd name="connsiteY3" fmla="*/ 2011680 h 2011680"/>
              <a:gd name="connsiteX4" fmla="*/ 2887980 w 4754880"/>
              <a:gd name="connsiteY4" fmla="*/ 0 h 2011680"/>
              <a:gd name="connsiteX5" fmla="*/ 3208020 w 4754880"/>
              <a:gd name="connsiteY5" fmla="*/ 1287780 h 2011680"/>
              <a:gd name="connsiteX6" fmla="*/ 4754880 w 4754880"/>
              <a:gd name="connsiteY6" fmla="*/ 1287780 h 2011680"/>
            </a:gdLst>
            <a:ahLst/>
            <a:cxnLst/>
            <a:rect l="l" t="t" r="r" b="b"/>
            <a:pathLst>
              <a:path w="4754880" h="2011680">
                <a:moveTo>
                  <a:pt x="0" y="1287780"/>
                </a:moveTo>
                <a:lnTo>
                  <a:pt x="1584960" y="1287780"/>
                </a:lnTo>
                <a:lnTo>
                  <a:pt x="1912620" y="548640"/>
                </a:lnTo>
                <a:lnTo>
                  <a:pt x="2179320" y="2011680"/>
                </a:lnTo>
                <a:lnTo>
                  <a:pt x="2887980" y="0"/>
                </a:lnTo>
                <a:lnTo>
                  <a:pt x="3208020" y="1287780"/>
                </a:lnTo>
                <a:lnTo>
                  <a:pt x="4754880" y="1287780"/>
                </a:lnTo>
              </a:path>
            </a:pathLst>
          </a:custGeom>
          <a:noFill/>
          <a:ln w="15875" cap="flat">
            <a:gradFill>
              <a:gsLst>
                <a:gs pos="0">
                  <a:schemeClr val="accent1">
                    <a:lumMod val="10000"/>
                    <a:lumOff val="90000"/>
                    <a:alpha val="0"/>
                  </a:schemeClr>
                </a:gs>
                <a:gs pos="50000">
                  <a:schemeClr val="accent1">
                    <a:lumMod val="10000"/>
                    <a:lumOff val="90000"/>
                  </a:schemeClr>
                </a:gs>
                <a:gs pos="100000">
                  <a:schemeClr val="accent1">
                    <a:lumMod val="10000"/>
                    <a:lumOff val="90000"/>
                    <a:alpha val="0"/>
                  </a:schemeClr>
                </a:gs>
              </a:gsLst>
              <a:lin ang="0" scaled="0"/>
            </a:gradFill>
            <a:miter/>
          </a:ln>
          <a:effectLst/>
        </p:spPr>
        <p:txBody>
          <a:bodyPr vert="horz" wrap="square" lIns="91439" tIns="45719" rIns="91439" bIns="45719" rtlCol="0" anchor="t"/>
          <a:lstStyle/>
          <a:p>
            <a:pPr algn="l">
              <a:lnSpc>
                <a:spcPct val="100000"/>
              </a:lnSpc>
            </a:pPr>
            <a:endParaRPr kumimoji="1" lang="zh-CN" altLang="en-US"/>
          </a:p>
        </p:txBody>
      </p:sp>
      <p:sp>
        <p:nvSpPr>
          <p:cNvPr id="7" name="标题 1"/>
          <p:cNvSpPr txBox="1"/>
          <p:nvPr/>
        </p:nvSpPr>
        <p:spPr>
          <a:xfrm>
            <a:off x="2028667"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flipH="1">
            <a:off x="6473216" y="1486355"/>
            <a:ext cx="3690118" cy="1087655"/>
          </a:xfrm>
          <a:custGeom>
            <a:avLst/>
            <a:gdLst>
              <a:gd name="connsiteX0" fmla="*/ 0 w 3176337"/>
              <a:gd name="connsiteY0" fmla="*/ 1472665 h 1472665"/>
              <a:gd name="connsiteX1" fmla="*/ 0 w 3176337"/>
              <a:gd name="connsiteY1" fmla="*/ 221381 h 1472665"/>
              <a:gd name="connsiteX2" fmla="*/ 279132 w 3176337"/>
              <a:gd name="connsiteY2" fmla="*/ 0 h 1472665"/>
              <a:gd name="connsiteX3" fmla="*/ 1636294 w 3176337"/>
              <a:gd name="connsiteY3" fmla="*/ 0 h 1472665"/>
              <a:gd name="connsiteX4" fmla="*/ 1934678 w 3176337"/>
              <a:gd name="connsiteY4" fmla="*/ 154004 h 1472665"/>
              <a:gd name="connsiteX5" fmla="*/ 3176337 w 3176337"/>
              <a:gd name="connsiteY5" fmla="*/ 144379 h 1472665"/>
              <a:gd name="connsiteX6" fmla="*/ 3176337 w 3176337"/>
              <a:gd name="connsiteY6" fmla="*/ 144379 h 1472665"/>
              <a:gd name="connsiteX7" fmla="*/ 4177364 w 4177364"/>
              <a:gd name="connsiteY7" fmla="*/ 134754 h 1472665"/>
            </a:gdLst>
            <a:ahLst/>
            <a:cxnLst/>
            <a:rect l="l" t="t" r="r" b="b"/>
            <a:pathLst>
              <a:path w="3176337" h="1472665">
                <a:moveTo>
                  <a:pt x="0" y="1472665"/>
                </a:moveTo>
                <a:lnTo>
                  <a:pt x="0" y="221381"/>
                </a:lnTo>
                <a:lnTo>
                  <a:pt x="279132" y="0"/>
                </a:lnTo>
                <a:lnTo>
                  <a:pt x="1636294" y="0"/>
                </a:lnTo>
                <a:lnTo>
                  <a:pt x="1934678" y="154004"/>
                </a:lnTo>
                <a:lnTo>
                  <a:pt x="3176337" y="144379"/>
                </a:lnTo>
                <a:lnTo>
                  <a:pt x="3176337" y="144379"/>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2028667"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flipH="1" flipV="1">
            <a:off x="6064956" y="3180579"/>
            <a:ext cx="4098378" cy="1960443"/>
          </a:xfrm>
          <a:custGeom>
            <a:avLst/>
            <a:gdLst>
              <a:gd name="connsiteX0" fmla="*/ 0 w 3207049"/>
              <a:gd name="connsiteY0" fmla="*/ 1474448 h 1474448"/>
              <a:gd name="connsiteX1" fmla="*/ 0 w 3207049"/>
              <a:gd name="connsiteY1" fmla="*/ 223164 h 1474448"/>
              <a:gd name="connsiteX2" fmla="*/ 279132 w 3207049"/>
              <a:gd name="connsiteY2" fmla="*/ 1783 h 1474448"/>
              <a:gd name="connsiteX3" fmla="*/ 1636294 w 3207049"/>
              <a:gd name="connsiteY3" fmla="*/ 1783 h 1474448"/>
              <a:gd name="connsiteX4" fmla="*/ 3207049 w 3207049"/>
              <a:gd name="connsiteY4" fmla="*/ 0 h 1474448"/>
              <a:gd name="connsiteX5" fmla="*/ 3207049 w 3207049"/>
              <a:gd name="connsiteY5" fmla="*/ 0 h 1474448"/>
              <a:gd name="connsiteX6" fmla="*/ 3219334 w 3275755"/>
              <a:gd name="connsiteY6" fmla="*/ 0 h 1517437"/>
              <a:gd name="connsiteX7" fmla="*/ 4177364 w 4177364"/>
              <a:gd name="connsiteY7" fmla="*/ 134754 h 1472665"/>
            </a:gdLst>
            <a:ahLst/>
            <a:cxnLst/>
            <a:rect l="l" t="t" r="r" b="b"/>
            <a:pathLst>
              <a:path w="3207049" h="1474448">
                <a:moveTo>
                  <a:pt x="0" y="1474448"/>
                </a:moveTo>
                <a:lnTo>
                  <a:pt x="0" y="223164"/>
                </a:lnTo>
                <a:lnTo>
                  <a:pt x="279132" y="1783"/>
                </a:lnTo>
                <a:lnTo>
                  <a:pt x="1636294" y="1783"/>
                </a:lnTo>
                <a:lnTo>
                  <a:pt x="3207049" y="0"/>
                </a:lnTo>
              </a:path>
            </a:pathLst>
          </a:custGeom>
          <a:noFill/>
          <a:ln w="12700" cap="sq">
            <a:gradFill>
              <a:gsLst>
                <a:gs pos="0">
                  <a:schemeClr val="accent1">
                    <a:lumMod val="25000"/>
                    <a:lumOff val="75000"/>
                  </a:schemeClr>
                </a:gs>
                <a:gs pos="100000">
                  <a:schemeClr val="accent1">
                    <a:lumMod val="25000"/>
                    <a:lumOff val="75000"/>
                    <a:alpha val="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5693274" y="1558504"/>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31478" y="1560621"/>
            <a:ext cx="63523" cy="63523"/>
          </a:xfrm>
          <a:prstGeom prst="ellipse">
            <a:avLst/>
          </a:prstGeom>
          <a:gradFill>
            <a:gsLst>
              <a:gs pos="0">
                <a:schemeClr val="accent1">
                  <a:lumMod val="10000"/>
                  <a:lumOff val="90000"/>
                </a:schemeClr>
              </a:gs>
              <a:gs pos="100000">
                <a:schemeClr val="accent1">
                  <a:lumMod val="50000"/>
                  <a:lumOff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a:off x="1015253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5400000">
            <a:off x="993771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10903999"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10726466"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10126898"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9980177"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flipH="1">
            <a:off x="208651" y="3734375"/>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flipH="1">
            <a:off x="423466" y="3469262"/>
            <a:ext cx="1830819" cy="54551"/>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6200000" flipH="1">
            <a:off x="-542817" y="2514763"/>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6200000" flipH="1">
            <a:off x="-365284" y="2249650"/>
            <a:ext cx="1830819" cy="45083"/>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6200000" flipH="1">
            <a:off x="1211012" y="1151715"/>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H="1">
            <a:off x="1357733" y="1028038"/>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H="1">
            <a:off x="3683066"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3806743"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654843" y="2272191"/>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7531166" y="2418912"/>
            <a:ext cx="854091" cy="37259"/>
          </a:xfrm>
          <a:prstGeom prst="parallelogram">
            <a:avLst/>
          </a:prstGeom>
          <a:gradFill>
            <a:gsLst>
              <a:gs pos="0">
                <a:schemeClr val="accent1">
                  <a:lumMod val="25000"/>
                  <a:lumOff val="75000"/>
                </a:schemeClr>
              </a:gs>
              <a:gs pos="100000">
                <a:schemeClr val="accent1">
                  <a:lumMod val="25000"/>
                  <a:lumOff val="75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4801519" y="7183"/>
            <a:ext cx="2390357" cy="3108181"/>
          </a:xfrm>
          <a:prstGeom prst="rect">
            <a:avLst/>
          </a:prstGeom>
          <a:noFill/>
          <a:ln>
            <a:noFill/>
          </a:ln>
        </p:spPr>
        <p:txBody>
          <a:bodyPr vert="horz" wrap="square" lIns="0" tIns="0" rIns="0" bIns="0" rtlCol="0" anchor="b"/>
          <a:lstStyle/>
          <a:p>
            <a:pPr algn="ctr">
              <a:lnSpc>
                <a:spcPct val="110000"/>
              </a:lnSpc>
            </a:pPr>
            <a:r>
              <a:rPr kumimoji="1" lang="en-US" altLang="zh-CN" sz="9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30" name="标题 1"/>
          <p:cNvSpPr txBox="1"/>
          <p:nvPr/>
        </p:nvSpPr>
        <p:spPr>
          <a:xfrm>
            <a:off x="2515102" y="3026759"/>
            <a:ext cx="7161796" cy="2020860"/>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数据获取</a:t>
            </a:r>
            <a:endParaRPr kumimoji="1" lang="zh-CN" altLang="en-US"/>
          </a:p>
        </p:txBody>
      </p:sp>
      <p:sp>
        <p:nvSpPr>
          <p:cNvPr id="33" name="矩形 32"/>
          <p:cNvSpPr/>
          <p:nvPr/>
        </p:nvSpPr>
        <p:spPr>
          <a:xfrm>
            <a:off x="4007485" y="5517515"/>
            <a:ext cx="4220210" cy="574675"/>
          </a:xfrm>
          <a:prstGeom prst="rect">
            <a:avLst/>
          </a:prstGeom>
          <a:noFill/>
          <a:ln>
            <a:noFill/>
          </a:ln>
        </p:spPr>
        <p:txBody>
          <a:bodyPr wrap="none" rtlCol="0" anchor="t">
            <a:noAutofit/>
          </a:bodyPr>
          <a:p>
            <a:pPr algn="ctr">
              <a:lnSpc>
                <a:spcPct val="110000"/>
              </a:lnSpc>
            </a:pPr>
            <a:r>
              <a:rPr kumimoji="1" lang="en-US" altLang="zh-CN" sz="3600">
                <a:ln w="6350">
                  <a:noFill/>
                </a:ln>
                <a:solidFill>
                  <a:srgbClr val="EAD3FF">
                    <a:alpha val="100000"/>
                  </a:srgbClr>
                </a:solidFill>
                <a:latin typeface="Times New Roman" panose="02020603050405020304" charset="0"/>
                <a:ea typeface="OPPOSans H" panose="00020600040101010101" charset="-122"/>
                <a:cs typeface="Times New Roman" panose="02020603050405020304" charset="0"/>
                <a:sym typeface="+mn-ea"/>
              </a:rPr>
              <a:t>Data Acquistion</a:t>
            </a:r>
            <a:endParaRPr kumimoji="1" lang="en-US" altLang="zh-CN" sz="3600" b="1">
              <a:ln w="6350">
                <a:noFill/>
              </a:ln>
              <a:solidFill>
                <a:srgbClr val="EAD3FF">
                  <a:alpha val="100000"/>
                </a:srgbClr>
              </a:solidFill>
              <a:effectLst>
                <a:outerShdw blurRad="38100" dist="22860" dir="5400000" algn="tl" rotWithShape="0">
                  <a:srgbClr val="000000">
                    <a:alpha val="30000"/>
                  </a:srgbClr>
                </a:outerShdw>
              </a:effectLst>
              <a:latin typeface="Times New Roman" panose="02020603050405020304" charset="0"/>
              <a:ea typeface="OPPOSans H" panose="00020600040101010101" charset="-122"/>
              <a:cs typeface="Times New Roman" panose="0202060305040502030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27305"/>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130" y="4509200"/>
            <a:ext cx="12240000" cy="3618800"/>
          </a:xfrm>
          <a:prstGeom prst="round1Rect">
            <a:avLst>
              <a:gd name="adj" fmla="val 2264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055101" y="4652977"/>
            <a:ext cx="10090688" cy="1515776"/>
          </a:xfrm>
          <a:prstGeom prst="rect">
            <a:avLst/>
          </a:prstGeom>
          <a:noFill/>
          <a:ln>
            <a:noFill/>
          </a:ln>
        </p:spPr>
        <p:txBody>
          <a:bodyPr vert="horz" wrap="square" lIns="0" tIns="0" rIns="0" bIns="0" rtlCol="0" anchor="ctr"/>
          <a:lstStyle/>
          <a:p>
            <a:pPr algn="ctr">
              <a:lnSpc>
                <a:spcPct val="150000"/>
              </a:lnSpc>
            </a:pPr>
            <a:r>
              <a:rPr kumimoji="1" lang="en-US" altLang="zh-CN" sz="3200">
                <a:solidFill>
                  <a:schemeClr val="bg2"/>
                </a:solidFill>
                <a:effectLst>
                  <a:innerShdw blurRad="63500" dist="50800" dir="13500000">
                    <a:srgbClr val="000000">
                      <a:alpha val="50000"/>
                    </a:srgbClr>
                  </a:innerShdw>
                </a:effectLst>
                <a:latin typeface="华文中宋" panose="02010600040101010101" charset="-122"/>
                <a:ea typeface="华文中宋" panose="02010600040101010101" charset="-122"/>
                <a:cs typeface="华文中宋" panose="02010600040101010101" charset="-122"/>
                <a:sym typeface="+mn-ea"/>
              </a:rPr>
              <a:t>技术层面</a:t>
            </a:r>
            <a:endParaRPr kumimoji="1" lang="zh-CN" altLang="en-US" sz="3200">
              <a:solidFill>
                <a:schemeClr val="bg2"/>
              </a:solidFill>
              <a:effectLst>
                <a:innerShdw blurRad="63500" dist="50800" dir="13500000">
                  <a:srgbClr val="000000">
                    <a:alpha val="50000"/>
                  </a:srgbClr>
                </a:innerShdw>
              </a:effectLst>
              <a:latin typeface="华文中宋" panose="02010600040101010101" charset="-122"/>
              <a:ea typeface="华文中宋" panose="02010600040101010101" charset="-122"/>
              <a:cs typeface="华文中宋" panose="02010600040101010101" charset="-122"/>
            </a:endParaRPr>
          </a:p>
          <a:p>
            <a:pPr algn="ctr">
              <a:lnSpc>
                <a:spcPct val="150000"/>
              </a:lnSpc>
            </a:pPr>
            <a:r>
              <a:rPr kumimoji="1" lang="en-US" altLang="zh-CN" sz="3200">
                <a:solidFill>
                  <a:schemeClr val="bg2"/>
                </a:solidFill>
                <a:effectLst>
                  <a:innerShdw blurRad="63500" dist="50800" dir="13500000">
                    <a:srgbClr val="000000">
                      <a:alpha val="50000"/>
                    </a:srgbClr>
                  </a:innerShdw>
                </a:effectLst>
                <a:latin typeface="华文中宋" panose="02010600040101010101" charset="-122"/>
                <a:ea typeface="华文中宋" panose="02010600040101010101" charset="-122"/>
                <a:cs typeface="华文中宋" panose="02010600040101010101" charset="-122"/>
                <a:sym typeface="+mn-ea"/>
              </a:rPr>
              <a:t>使用python和spyder作为爬取工具。</a:t>
            </a:r>
            <a:endParaRPr kumimoji="1" lang="en-US" altLang="zh-CN" sz="3200">
              <a:solidFill>
                <a:schemeClr val="bg2"/>
              </a:solidFill>
              <a:effectLst>
                <a:innerShdw blurRad="63500" dist="50800" dir="13500000">
                  <a:srgbClr val="000000">
                    <a:alpha val="50000"/>
                  </a:srgbClr>
                </a:innerShdw>
              </a:effectLst>
              <a:latin typeface="华文中宋" panose="02010600040101010101" charset="-122"/>
              <a:ea typeface="华文中宋" panose="02010600040101010101" charset="-122"/>
              <a:cs typeface="华文中宋" panose="02010600040101010101" charset="-122"/>
              <a:sym typeface="+mn-ea"/>
            </a:endParaRPr>
          </a:p>
        </p:txBody>
      </p:sp>
      <p:sp>
        <p:nvSpPr>
          <p:cNvPr id="5" name="标题 1"/>
          <p:cNvSpPr txBox="1"/>
          <p:nvPr/>
        </p:nvSpPr>
        <p:spPr>
          <a:xfrm>
            <a:off x="8476372" y="2923800"/>
            <a:ext cx="648000" cy="648000"/>
          </a:xfrm>
          <a:prstGeom prst="ellipse">
            <a:avLst/>
          </a:prstGeom>
          <a:solidFill>
            <a:schemeClr val="bg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1044216" y="1602144"/>
            <a:ext cx="4694824" cy="1141056"/>
          </a:xfrm>
          <a:prstGeom prst="rect">
            <a:avLst/>
          </a:prstGeom>
          <a:noFill/>
          <a:ln>
            <a:noFill/>
          </a:ln>
        </p:spPr>
        <p:txBody>
          <a:bodyPr vert="horz" wrap="square" lIns="0" tIns="0" rIns="0" bIns="0" rtlCol="0" anchor="b"/>
          <a:lstStyle/>
          <a:p>
            <a:pPr algn="ctr">
              <a:lnSpc>
                <a:spcPct val="150000"/>
              </a:lnSpc>
            </a:pPr>
            <a:endParaRPr kumimoji="1" lang="zh-CN" altLang="en-US"/>
          </a:p>
        </p:txBody>
      </p:sp>
      <p:sp>
        <p:nvSpPr>
          <p:cNvPr id="9" name="标题 1"/>
          <p:cNvSpPr txBox="1"/>
          <p:nvPr/>
        </p:nvSpPr>
        <p:spPr>
          <a:xfrm>
            <a:off x="3067628" y="2923800"/>
            <a:ext cx="648000" cy="648000"/>
          </a:xfrm>
          <a:prstGeom prst="ellipse">
            <a:avLst/>
          </a:prstGeom>
          <a:solidFill>
            <a:schemeClr val="bg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766895" y="2604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华文中宋" panose="02010600040101010101" charset="-122"/>
                <a:ea typeface="华文中宋" panose="02010600040101010101" charset="-122"/>
                <a:cs typeface="Source Han Sans CN Bold" panose="020B0800000000000000" charset="-122"/>
              </a:rPr>
              <a:t>数据获取</a:t>
            </a:r>
            <a:endParaRPr kumimoji="1" lang="en-US" altLang="zh-CN" sz="2800">
              <a:ln w="12700">
                <a:noFill/>
              </a:ln>
              <a:solidFill>
                <a:srgbClr val="262626">
                  <a:alpha val="100000"/>
                </a:srgbClr>
              </a:solidFill>
              <a:latin typeface="华文中宋" panose="02010600040101010101" charset="-122"/>
              <a:ea typeface="华文中宋" panose="02010600040101010101" charset="-122"/>
              <a:cs typeface="Source Han Sans CN Bold" panose="020B0800000000000000" charset="-122"/>
            </a:endParaRPr>
          </a:p>
        </p:txBody>
      </p:sp>
      <p:grpSp>
        <p:nvGrpSpPr>
          <p:cNvPr id="12" name="组合 11"/>
          <p:cNvGrpSpPr/>
          <p:nvPr/>
        </p:nvGrpSpPr>
        <p:grpSpPr>
          <a:xfrm>
            <a:off x="191135" y="299085"/>
            <a:ext cx="510540" cy="419100"/>
            <a:chOff x="149860" y="487680"/>
            <a:chExt cx="510540" cy="419100"/>
          </a:xfrm>
        </p:grpSpPr>
        <p:sp>
          <p:nvSpPr>
            <p:cNvPr id="13"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pic>
        <p:nvPicPr>
          <p:cNvPr id="7" name="图片 6"/>
          <p:cNvPicPr>
            <a:picLocks noChangeAspect="1"/>
          </p:cNvPicPr>
          <p:nvPr/>
        </p:nvPicPr>
        <p:blipFill>
          <a:blip r:embed="rId1"/>
          <a:stretch>
            <a:fillRect/>
          </a:stretch>
        </p:blipFill>
        <p:spPr>
          <a:xfrm>
            <a:off x="767080" y="810895"/>
            <a:ext cx="6287135" cy="3536315"/>
          </a:xfrm>
          <a:prstGeom prst="rect">
            <a:avLst/>
          </a:prstGeom>
        </p:spPr>
      </p:pic>
      <p:pic>
        <p:nvPicPr>
          <p:cNvPr id="16" name="图片 15"/>
          <p:cNvPicPr>
            <a:picLocks noChangeAspect="1"/>
          </p:cNvPicPr>
          <p:nvPr/>
        </p:nvPicPr>
        <p:blipFill>
          <a:blip r:embed="rId2"/>
          <a:stretch>
            <a:fillRect/>
          </a:stretch>
        </p:blipFill>
        <p:spPr>
          <a:xfrm>
            <a:off x="5739130" y="810895"/>
            <a:ext cx="6310630" cy="3549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4765" y="4445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83615" y="1125036"/>
            <a:ext cx="8794750" cy="1228000"/>
          </a:xfrm>
          <a:prstGeom prst="rect">
            <a:avLst/>
          </a:prstGeom>
          <a:noFill/>
          <a:ln w="12700" cap="sq">
            <a:noFill/>
            <a:miter/>
          </a:ln>
        </p:spPr>
        <p:txBody>
          <a:bodyPr vert="horz" wrap="square" lIns="0" tIns="0" rIns="0" bIns="0" rtlCol="0" anchor="ctr"/>
          <a:lstStyle/>
          <a:p>
            <a:pPr algn="l">
              <a:lnSpc>
                <a:spcPct val="150000"/>
              </a:lnSpc>
            </a:pPr>
            <a:r>
              <a:rPr kumimoji="1" lang="en-US" altLang="zh-CN" sz="2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sym typeface="+mn-ea"/>
              </a:rPr>
              <a:t>获取推文的评论，通过Tweet ID和API请求。</a:t>
            </a:r>
            <a:endParaRPr kumimoji="1" lang="zh-CN" altLang="en-US" sz="2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endParaRPr>
          </a:p>
          <a:p>
            <a:pPr algn="l">
              <a:lnSpc>
                <a:spcPct val="150000"/>
              </a:lnSpc>
            </a:pPr>
            <a:r>
              <a:rPr kumimoji="1" lang="en-US" altLang="zh-CN" sz="2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sym typeface="+mn-ea"/>
              </a:rPr>
              <a:t>分批分页处理，应对Twitter对评论数据的爬取限制。</a:t>
            </a:r>
            <a:endParaRPr kumimoji="1" lang="en-US" altLang="zh-CN" sz="2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sym typeface="+mn-ea"/>
            </a:endParaRPr>
          </a:p>
        </p:txBody>
      </p:sp>
      <p:sp>
        <p:nvSpPr>
          <p:cNvPr id="10" name="标题 1"/>
          <p:cNvSpPr txBox="1"/>
          <p:nvPr/>
        </p:nvSpPr>
        <p:spPr>
          <a:xfrm>
            <a:off x="78721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rPr>
              <a:t>评论爬取</a:t>
            </a:r>
            <a:endParaRPr kumimoji="1" lang="en-US" altLang="zh-CN" sz="28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Source Han Sans CN Bold" panose="020B0800000000000000" charset="-122"/>
            </a:endParaRPr>
          </a:p>
        </p:txBody>
      </p:sp>
      <p:grpSp>
        <p:nvGrpSpPr>
          <p:cNvPr id="11" name="组合 10"/>
          <p:cNvGrpSpPr/>
          <p:nvPr/>
        </p:nvGrpSpPr>
        <p:grpSpPr>
          <a:xfrm>
            <a:off x="149860" y="487680"/>
            <a:ext cx="510540" cy="419100"/>
            <a:chOff x="149860" y="487680"/>
            <a:chExt cx="510540" cy="419100"/>
          </a:xfrm>
        </p:grpSpPr>
        <p:sp>
          <p:nvSpPr>
            <p:cNvPr id="12"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pic>
        <p:nvPicPr>
          <p:cNvPr id="1642075732" name="图片 1"/>
          <p:cNvPicPr>
            <a:picLocks noChangeAspect="1"/>
          </p:cNvPicPr>
          <p:nvPr/>
        </p:nvPicPr>
        <p:blipFill>
          <a:blip r:embed="rId1"/>
          <a:srcRect r="7163" b="8345"/>
          <a:stretch>
            <a:fillRect/>
          </a:stretch>
        </p:blipFill>
        <p:spPr>
          <a:xfrm>
            <a:off x="787400" y="2637155"/>
            <a:ext cx="4430395" cy="3518535"/>
          </a:xfrm>
          <a:prstGeom prst="rect">
            <a:avLst/>
          </a:prstGeom>
          <a:ln w="38100">
            <a:gradFill>
              <a:gsLst>
                <a:gs pos="0">
                  <a:srgbClr val="D3434D">
                    <a:lumMod val="96000"/>
                    <a:lumOff val="4000"/>
                    <a:alpha val="85000"/>
                  </a:srgbClr>
                </a:gs>
                <a:gs pos="100000">
                  <a:srgbClr val="86C0E5"/>
                </a:gs>
              </a:gsLst>
              <a:lin ang="16200000" scaled="0"/>
            </a:gradFill>
          </a:ln>
          <a:effectLst>
            <a:softEdge rad="127000"/>
          </a:effectLst>
          <a:scene3d>
            <a:camera prst="orthographicFront"/>
            <a:lightRig rig="threePt" dir="t"/>
          </a:scene3d>
          <a:sp3d extrusionH="76200">
            <a:extrusionClr>
              <a:schemeClr val="tx1"/>
            </a:extrusionClr>
          </a:sp3d>
        </p:spPr>
      </p:pic>
      <p:pic>
        <p:nvPicPr>
          <p:cNvPr id="5" name="图片 4"/>
          <p:cNvPicPr>
            <a:picLocks noChangeAspect="1"/>
          </p:cNvPicPr>
          <p:nvPr/>
        </p:nvPicPr>
        <p:blipFill>
          <a:blip r:embed="rId2"/>
          <a:srcRect b="51151"/>
          <a:stretch>
            <a:fillRect/>
          </a:stretch>
        </p:blipFill>
        <p:spPr>
          <a:xfrm>
            <a:off x="5304155" y="2559685"/>
            <a:ext cx="4106545" cy="2736215"/>
          </a:xfrm>
          <a:prstGeom prst="rect">
            <a:avLst/>
          </a:prstGeom>
          <a:effectLst>
            <a:softEdge rad="63500"/>
          </a:effectLst>
        </p:spPr>
      </p:pic>
      <p:pic>
        <p:nvPicPr>
          <p:cNvPr id="8" name="图片 7"/>
          <p:cNvPicPr>
            <a:picLocks noChangeAspect="1"/>
          </p:cNvPicPr>
          <p:nvPr/>
        </p:nvPicPr>
        <p:blipFill>
          <a:blip r:embed="rId2"/>
          <a:srcRect t="45109"/>
          <a:stretch>
            <a:fillRect/>
          </a:stretch>
        </p:blipFill>
        <p:spPr>
          <a:xfrm>
            <a:off x="7536180" y="3644900"/>
            <a:ext cx="3874770" cy="2900680"/>
          </a:xfrm>
          <a:prstGeom prst="rect">
            <a:avLst/>
          </a:prstGeom>
          <a:effectLst>
            <a:softEdge rad="1016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2075732"/>
                                        </p:tgtEl>
                                        <p:attrNameLst>
                                          <p:attrName>style.visibility</p:attrName>
                                        </p:attrNameLst>
                                      </p:cBhvr>
                                      <p:to>
                                        <p:strVal val="visible"/>
                                      </p:to>
                                    </p:set>
                                    <p:anim calcmode="lin" valueType="num">
                                      <p:cBhvr additive="base">
                                        <p:cTn id="7" dur="500" fill="hold"/>
                                        <p:tgtEl>
                                          <p:spTgt spid="1642075732"/>
                                        </p:tgtEl>
                                        <p:attrNameLst>
                                          <p:attrName>ppt_x</p:attrName>
                                        </p:attrNameLst>
                                      </p:cBhvr>
                                      <p:tavLst>
                                        <p:tav tm="0">
                                          <p:val>
                                            <p:strVal val="#ppt_x"/>
                                          </p:val>
                                        </p:tav>
                                        <p:tav tm="100000">
                                          <p:val>
                                            <p:strVal val="#ppt_x"/>
                                          </p:val>
                                        </p:tav>
                                      </p:tavLst>
                                    </p:anim>
                                    <p:anim calcmode="lin" valueType="num">
                                      <p:cBhvr additive="base">
                                        <p:cTn id="8" dur="500" fill="hold"/>
                                        <p:tgtEl>
                                          <p:spTgt spid="16420757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36000">
                <a:schemeClr val="accent1">
                  <a:lumMod val="11000"/>
                  <a:lumOff val="89000"/>
                  <a:alpha val="0"/>
                </a:schemeClr>
              </a:gs>
              <a:gs pos="100000">
                <a:schemeClr val="accent1">
                  <a:lumMod val="25000"/>
                  <a:lumOff val="75000"/>
                  <a:alpha val="2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5399215">
            <a:off x="10434204" y="-1345769"/>
            <a:ext cx="2987112" cy="2987112"/>
          </a:xfrm>
          <a:prstGeom prst="donut">
            <a:avLst>
              <a:gd name="adj" fmla="val 13257"/>
            </a:avLst>
          </a:prstGeom>
          <a:gradFill>
            <a:gsLst>
              <a:gs pos="0">
                <a:schemeClr val="accent1">
                  <a:lumMod val="40000"/>
                  <a:lumOff val="60000"/>
                  <a:alpha val="0"/>
                </a:schemeClr>
              </a:gs>
              <a:gs pos="100000">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4444986"/>
            <a:ext cx="12192000" cy="2413013"/>
          </a:xfrm>
          <a:prstGeom prst="rect">
            <a:avLst/>
          </a:prstGeom>
          <a:gradFill>
            <a:gsLst>
              <a:gs pos="0">
                <a:schemeClr val="accent1">
                  <a:lumMod val="40000"/>
                  <a:lumOff val="60000"/>
                  <a:alpha val="6100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0800000">
            <a:off x="670922" y="2400300"/>
            <a:ext cx="5220000" cy="3595976"/>
          </a:xfrm>
          <a:prstGeom prst="roundRect">
            <a:avLst>
              <a:gd name="adj" fmla="val 9428"/>
            </a:avLst>
          </a:prstGeom>
          <a:solidFill>
            <a:schemeClr val="bg1"/>
          </a:solidFill>
          <a:ln w="12700" cap="sq">
            <a:noFill/>
            <a:miter/>
          </a:ln>
          <a:effectLst>
            <a:outerShdw blurRad="1905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0800000">
            <a:off x="6298900" y="2400300"/>
            <a:ext cx="5220000" cy="3595976"/>
          </a:xfrm>
          <a:prstGeom prst="roundRect">
            <a:avLst>
              <a:gd name="adj" fmla="val 9428"/>
            </a:avLst>
          </a:prstGeom>
          <a:solidFill>
            <a:schemeClr val="tx1">
              <a:alpha val="73000"/>
            </a:schemeClr>
          </a:solidFill>
          <a:ln w="12700" cap="sq">
            <a:noFill/>
            <a:miter/>
          </a:ln>
          <a:effectLst>
            <a:outerShdw blurRad="1905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solidFill>
                <a:schemeClr val="accent3">
                  <a:lumMod val="40000"/>
                  <a:lumOff val="60000"/>
                </a:schemeClr>
              </a:solidFill>
            </a:endParaRPr>
          </a:p>
        </p:txBody>
      </p:sp>
      <p:sp>
        <p:nvSpPr>
          <p:cNvPr id="7" name="标题 1"/>
          <p:cNvSpPr txBox="1"/>
          <p:nvPr/>
        </p:nvSpPr>
        <p:spPr>
          <a:xfrm>
            <a:off x="787400" y="791845"/>
            <a:ext cx="10378440" cy="2839085"/>
          </a:xfrm>
          <a:prstGeom prst="rect">
            <a:avLst/>
          </a:prstGeom>
          <a:noFill/>
          <a:ln>
            <a:noFill/>
          </a:ln>
          <a:effectLst>
            <a:softEdge rad="63500"/>
          </a:effectLst>
        </p:spPr>
        <p:txBody>
          <a:bodyPr vert="horz" wrap="square" lIns="91440" tIns="45720" rIns="91440" bIns="45720" rtlCol="0" anchor="t"/>
          <a:lstStyle/>
          <a:p>
            <a:pPr algn="ctr">
              <a:lnSpc>
                <a:spcPct val="150000"/>
              </a:lnSpc>
            </a:pPr>
            <a:r>
              <a:rPr kumimoji="1" lang="zh-CN" altLang="en-US" sz="28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Source Han Sans" panose="020B0500000000000000" charset="-122"/>
              </a:rPr>
              <a:t>构建</a:t>
            </a:r>
            <a:r>
              <a:rPr kumimoji="1" lang="en-US" altLang="zh-CN" sz="28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Source Han Sans" panose="020B0500000000000000" charset="-122"/>
              </a:rPr>
              <a:t>爬取数据的集合</a:t>
            </a:r>
            <a:r>
              <a:rPr kumimoji="1" lang="zh-CN" altLang="en-US" sz="28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Source Han Sans" panose="020B0500000000000000" charset="-122"/>
              </a:rPr>
              <a:t>，</a:t>
            </a:r>
            <a:r>
              <a:rPr kumimoji="1" lang="en-US" altLang="zh-CN" sz="28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sym typeface="+mn-ea"/>
              </a:rPr>
              <a:t>将爬取数据的csv文件进行合并</a:t>
            </a:r>
            <a:endParaRPr kumimoji="1" lang="en-US" altLang="zh-CN" sz="28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sym typeface="+mn-ea"/>
            </a:endParaRPr>
          </a:p>
          <a:p>
            <a:pPr algn="ctr">
              <a:lnSpc>
                <a:spcPct val="150000"/>
              </a:lnSpc>
            </a:pPr>
            <a:r>
              <a:rPr kumimoji="1" lang="en-US" altLang="zh-CN" sz="28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sym typeface="+mn-ea"/>
              </a:rPr>
              <a:t>同样使用python进行分批分类处理。</a:t>
            </a:r>
            <a:endParaRPr kumimoji="1" lang="en-US" altLang="zh-CN" sz="28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sym typeface="+mn-ea"/>
            </a:endParaRPr>
          </a:p>
        </p:txBody>
      </p:sp>
      <p:sp>
        <p:nvSpPr>
          <p:cNvPr id="11" name="标题 1"/>
          <p:cNvSpPr txBox="1"/>
          <p:nvPr/>
        </p:nvSpPr>
        <p:spPr>
          <a:xfrm>
            <a:off x="78721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数据拼接</a:t>
            </a:r>
            <a:endParaRPr kumimoji="1" lang="zh-CN" altLang="en-US"/>
          </a:p>
        </p:txBody>
      </p:sp>
      <p:grpSp>
        <p:nvGrpSpPr>
          <p:cNvPr id="12" name="组合 11"/>
          <p:cNvGrpSpPr/>
          <p:nvPr/>
        </p:nvGrpSpPr>
        <p:grpSpPr>
          <a:xfrm>
            <a:off x="149860" y="487680"/>
            <a:ext cx="510540" cy="419100"/>
            <a:chOff x="149860" y="487680"/>
            <a:chExt cx="510540" cy="419100"/>
          </a:xfrm>
        </p:grpSpPr>
        <p:sp>
          <p:nvSpPr>
            <p:cNvPr id="13" name="标题 1"/>
            <p:cNvSpPr txBox="1"/>
            <p:nvPr/>
          </p:nvSpPr>
          <p:spPr>
            <a:xfrm>
              <a:off x="149860" y="718185"/>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49860" y="602933"/>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49860" y="487680"/>
              <a:ext cx="510540" cy="18859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pic>
        <p:nvPicPr>
          <p:cNvPr id="8" name="图片 7"/>
          <p:cNvPicPr>
            <a:picLocks noChangeAspect="1"/>
          </p:cNvPicPr>
          <p:nvPr/>
        </p:nvPicPr>
        <p:blipFill>
          <a:blip r:embed="rId1"/>
          <a:srcRect l="344" t="3616" r="37780" b="10181"/>
          <a:stretch>
            <a:fillRect/>
          </a:stretch>
        </p:blipFill>
        <p:spPr>
          <a:xfrm>
            <a:off x="787400" y="2420620"/>
            <a:ext cx="4900930" cy="3503930"/>
          </a:xfrm>
          <a:prstGeom prst="rect">
            <a:avLst/>
          </a:prstGeom>
          <a:effectLst>
            <a:softEdge rad="31750"/>
          </a:effectLst>
        </p:spPr>
      </p:pic>
      <p:pic>
        <p:nvPicPr>
          <p:cNvPr id="9" name="图片 8"/>
          <p:cNvPicPr>
            <a:picLocks noChangeAspect="1"/>
          </p:cNvPicPr>
          <p:nvPr/>
        </p:nvPicPr>
        <p:blipFill>
          <a:blip r:embed="rId2"/>
          <a:stretch>
            <a:fillRect/>
          </a:stretch>
        </p:blipFill>
        <p:spPr>
          <a:xfrm>
            <a:off x="6343015" y="2420620"/>
            <a:ext cx="5175885" cy="3575685"/>
          </a:xfrm>
          <a:prstGeom prst="rect">
            <a:avLst/>
          </a:prstGeom>
          <a:effectLst>
            <a:softEdge rad="127000"/>
          </a:effectLst>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22.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23.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24.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25.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26.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27.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28.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29.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31.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32.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33.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34.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35.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36.xml><?xml version="1.0" encoding="utf-8"?>
<p:tagLst xmlns:p="http://schemas.openxmlformats.org/presentationml/2006/main">
  <p:tag name="KSO_WM_DIAGRAM_VIRTUALLY_FRAME" val="{&quot;height&quot;:281.51960629921257,&quot;left&quot;:91.20023622047243,&quot;top&quot;:201.4803937007874,&quot;width&quot;:790.1344094488188}"/>
</p:tagLst>
</file>

<file path=ppt/tags/tag37.xml><?xml version="1.0" encoding="utf-8"?>
<p:tagLst xmlns:p="http://schemas.openxmlformats.org/presentationml/2006/main">
  <p:tag name="KSO_WM_DIAGRAM_VIRTUALLY_FRAME" val="{&quot;height&quot;:155.90551181102364,&quot;left&quot;:306.84346456692913,&quot;top&quot;:287.3070866141732,&quot;width&quot;:609.5804724409448}"/>
</p:tagLst>
</file>

<file path=ppt/tags/tag38.xml><?xml version="1.0" encoding="utf-8"?>
<p:tagLst xmlns:p="http://schemas.openxmlformats.org/presentationml/2006/main">
  <p:tag name="KSO_WM_DIAGRAM_VIRTUALLY_FRAME" val="{&quot;height&quot;:155.90551181102364,&quot;left&quot;:306.84346456692913,&quot;top&quot;:287.3070866141732,&quot;width&quot;:609.5804724409448}"/>
</p:tagLst>
</file>

<file path=ppt/tags/tag39.xml><?xml version="1.0" encoding="utf-8"?>
<p:tagLst xmlns:p="http://schemas.openxmlformats.org/presentationml/2006/main">
  <p:tag name="KSO_WM_DIAGRAM_VIRTUALLY_FRAME" val="{&quot;height&quot;:155.90551181102364,&quot;left&quot;:306.84346456692913,&quot;top&quot;:287.3070866141732,&quot;width&quot;:609.5804724409448}"/>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DIAGRAM_VIRTUALLY_FRAME" val="{&quot;height&quot;:155.90551181102364,&quot;left&quot;:306.84346456692913,&quot;top&quot;:287.3070866141732,&quot;width&quot;:609.5804724409448}"/>
</p:tagLst>
</file>

<file path=ppt/tags/tag41.xml><?xml version="1.0" encoding="utf-8"?>
<p:tagLst xmlns:p="http://schemas.openxmlformats.org/presentationml/2006/main">
  <p:tag name="KSO_WM_DIAGRAM_VIRTUALLY_FRAME" val="{&quot;height&quot;:155.90551181102364,&quot;left&quot;:306.84346456692913,&quot;top&quot;:287.3070866141732,&quot;width&quot;:609.5804724409448}"/>
</p:tagLst>
</file>

<file path=ppt/tags/tag42.xml><?xml version="1.0" encoding="utf-8"?>
<p:tagLst xmlns:p="http://schemas.openxmlformats.org/presentationml/2006/main">
  <p:tag name="KSO_WM_DIAGRAM_VIRTUALLY_FRAME" val="{&quot;height&quot;:155.90551181102364,&quot;left&quot;:306.84346456692913,&quot;top&quot;:287.3070866141732,&quot;width&quot;:609.5804724409448}"/>
</p:tagLst>
</file>

<file path=ppt/tags/tag43.xml><?xml version="1.0" encoding="utf-8"?>
<p:tagLst xmlns:p="http://schemas.openxmlformats.org/presentationml/2006/main">
  <p:tag name="KSO_WM_DIAGRAM_VIRTUALLY_FRAME" val="{&quot;height&quot;:292.8626771653543,&quot;left&quot;:427.42755905511814,&quot;top&quot;:139.56866141732283,&quot;width&quot;:479.57244094488186}"/>
</p:tagLst>
</file>

<file path=ppt/tags/tag44.xml><?xml version="1.0" encoding="utf-8"?>
<p:tagLst xmlns:p="http://schemas.openxmlformats.org/presentationml/2006/main">
  <p:tag name="KSO_WM_DIAGRAM_VIRTUALLY_FRAME" val="{&quot;height&quot;:292.8626771653543,&quot;left&quot;:427.42755905511814,&quot;top&quot;:139.56866141732283,&quot;width&quot;:479.57244094488186}"/>
</p:tagLst>
</file>

<file path=ppt/tags/tag45.xml><?xml version="1.0" encoding="utf-8"?>
<p:tagLst xmlns:p="http://schemas.openxmlformats.org/presentationml/2006/main">
  <p:tag name="KSO_WM_DIAGRAM_VIRTUALLY_FRAME" val="{&quot;height&quot;:292.8626771653543,&quot;left&quot;:427.42755905511814,&quot;top&quot;:139.56866141732283,&quot;width&quot;:479.57244094488186}"/>
</p:tagLst>
</file>

<file path=ppt/tags/tag46.xml><?xml version="1.0" encoding="utf-8"?>
<p:tagLst xmlns:p="http://schemas.openxmlformats.org/presentationml/2006/main">
  <p:tag name="KSO_WM_DIAGRAM_VIRTUALLY_FRAME" val="{&quot;height&quot;:292.8626771653543,&quot;left&quot;:427.42755905511814,&quot;top&quot;:139.56866141732283,&quot;width&quot;:479.57244094488186}"/>
</p:tagLst>
</file>

<file path=ppt/tags/tag47.xml><?xml version="1.0" encoding="utf-8"?>
<p:tagLst xmlns:p="http://schemas.openxmlformats.org/presentationml/2006/main">
  <p:tag name="KSO_WM_DIAGRAM_VIRTUALLY_FRAME" val="{&quot;height&quot;:292.8626771653543,&quot;left&quot;:427.42755905511814,&quot;top&quot;:139.56866141732283,&quot;width&quot;:479.57244094488186}"/>
</p:tagLst>
</file>

<file path=ppt/tags/tag48.xml><?xml version="1.0" encoding="utf-8"?>
<p:tagLst xmlns:p="http://schemas.openxmlformats.org/presentationml/2006/main">
  <p:tag name="KSO_WM_DIAGRAM_VIRTUALLY_FRAME" val="{&quot;height&quot;:292.8626771653543,&quot;left&quot;:427.42755905511814,&quot;top&quot;:139.56866141732283,&quot;width&quot;:479.57244094488186}"/>
</p:tagLst>
</file>

<file path=ppt/tags/tag49.xml><?xml version="1.0" encoding="utf-8"?>
<p:tagLst xmlns:p="http://schemas.openxmlformats.org/presentationml/2006/main">
  <p:tag name="KSO_WM_DIAGRAM_VIRTUALLY_FRAME" val="{&quot;height&quot;:292.8626771653543,&quot;left&quot;:427.42755905511814,&quot;top&quot;:139.56866141732283,&quot;width&quot;:479.57244094488186}"/>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DIAGRAM_VIRTUALLY_FRAME" val="{&quot;height&quot;:292.8626771653543,&quot;left&quot;:427.42755905511814,&quot;top&quot;:139.56866141732283,&quot;width&quot;:479.57244094488186}"/>
</p:tagLst>
</file>

<file path=ppt/tags/tag51.xml><?xml version="1.0" encoding="utf-8"?>
<p:tagLst xmlns:p="http://schemas.openxmlformats.org/presentationml/2006/main">
  <p:tag name="KSO_WM_DIAGRAM_VIRTUALLY_FRAME" val="{&quot;height&quot;:292.8626771653543,&quot;left&quot;:427.42755905511814,&quot;top&quot;:139.56866141732283,&quot;width&quot;:479.57244094488186}"/>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2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SUBTYPE" val="d"/>
  <p:tag name="KSO_WM_UNIT_TYPE" val="m_h_i"/>
  <p:tag name="KSO_WM_UNIT_INDEX" val="1_2_1"/>
  <p:tag name="KSO_WM_DIAGRAM_MAX_ITEMCNT" val="6"/>
  <p:tag name="KSO_WM_DIAGRAM_MIN_ITEMCNT" val="2"/>
  <p:tag name="KSO_WM_DIAGRAM_VIRTUALLY_FRAME" val="{&quot;height&quot;:305.3999938964844,&quot;left&quot;:57.074957275390624,&quot;top&quot;:117.32500305175782,&quot;width&quot;:845.9000854492188}"/>
  <p:tag name="KSO_WM_DIAGRAM_COLOR_MATCH_VALUE" val="{&quot;shape&quot;:{&quot;fill&quot;:{&quot;gradient&quot;:[{&quot;brightness&quot;:0.4000000059604645,&quot;colorType&quot;:1,&quot;foreColorIndex&quot;:8,&quot;pos&quot;:0.1599999964237213,&quot;transparency&quot;:0},{&quot;brightness&quot;:0,&quot;colorType&quot;:1,&quot;foreColorIndex&quot;:8,&quot;pos&quot;:1,&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53.xml><?xml version="1.0" encoding="utf-8"?>
<p:tagLst xmlns:p="http://schemas.openxmlformats.org/presentationml/2006/main">
  <p:tag name="KSO_WM_DIAGRAM_VIRTUALLY_FRAME" val="{&quot;height&quot;:361.59488188976377,&quot;left&quot;:42.21795275590551,&quot;top&quot;:107.57000000000001,&quot;width&quot;:543.2320472440945}"/>
</p:tagLst>
</file>

<file path=ppt/tags/tag54.xml><?xml version="1.0" encoding="utf-8"?>
<p:tagLst xmlns:p="http://schemas.openxmlformats.org/presentationml/2006/main">
  <p:tag name="KSO_WM_DIAGRAM_VIRTUALLY_FRAME" val="{&quot;height&quot;:361.59488188976377,&quot;left&quot;:42.21795275590551,&quot;top&quot;:107.57000000000001,&quot;width&quot;:543.2320472440945}"/>
</p:tagLst>
</file>

<file path=ppt/tags/tag55.xml><?xml version="1.0" encoding="utf-8"?>
<p:tagLst xmlns:p="http://schemas.openxmlformats.org/presentationml/2006/main">
  <p:tag name="KSO_WM_DIAGRAM_VIRTUALLY_FRAME" val="{&quot;height&quot;:361.59488188976377,&quot;left&quot;:42.21795275590551,&quot;top&quot;:107.57000000000001,&quot;width&quot;:543.2320472440945}"/>
</p:tagLst>
</file>

<file path=ppt/tags/tag56.xml><?xml version="1.0" encoding="utf-8"?>
<p:tagLst xmlns:p="http://schemas.openxmlformats.org/presentationml/2006/main">
  <p:tag name="KSO_WM_DIAGRAM_VIRTUALLY_FRAME" val="{&quot;height&quot;:277.44488188976374,&quot;left&quot;:60.39976377952756,&quot;top&quot;:107.57000000000001,&quot;width&quot;:525.0502362204725}"/>
</p:tagLst>
</file>

<file path=ppt/tags/tag57.xml><?xml version="1.0" encoding="utf-8"?>
<p:tagLst xmlns:p="http://schemas.openxmlformats.org/presentationml/2006/main">
  <p:tag name="KSO_WM_DIAGRAM_VIRTUALLY_FRAME" val="{&quot;height&quot;:361.59488188976377,&quot;left&quot;:42.21795275590551,&quot;top&quot;:107.57000000000001,&quot;width&quot;:543.2320472440945}"/>
</p:tagLst>
</file>

<file path=ppt/tags/tag58.xml><?xml version="1.0" encoding="utf-8"?>
<p:tagLst xmlns:p="http://schemas.openxmlformats.org/presentationml/2006/main">
  <p:tag name="KSO_WM_DIAGRAM_VIRTUALLY_FRAME" val="{&quot;height&quot;:277.44488188976374,&quot;left&quot;:60.39976377952756,&quot;top&quot;:107.57000000000001,&quot;width&quot;:525.0502362204725}"/>
</p:tagLst>
</file>

<file path=ppt/tags/tag59.xml><?xml version="1.0" encoding="utf-8"?>
<p:tagLst xmlns:p="http://schemas.openxmlformats.org/presentationml/2006/main">
  <p:tag name="picid" val="{ac49b317-d6b2-4524-a0ed-107c96f3b05d}"/>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picid" val="{4488cd7b-b171-47e2-aaa7-ce89bb5f6bd3}"/>
</p:tagLst>
</file>

<file path=ppt/tags/tag61.xml><?xml version="1.0" encoding="utf-8"?>
<p:tagLst xmlns:p="http://schemas.openxmlformats.org/presentationml/2006/main">
  <p:tag name="picid" val="{9bd2bb74-9ea9-4e8e-91a6-676a316273e1}"/>
</p:tagLst>
</file>

<file path=ppt/tags/tag62.xml><?xml version="1.0" encoding="utf-8"?>
<p:tagLst xmlns:p="http://schemas.openxmlformats.org/presentationml/2006/main">
  <p:tag name="KSO_WM_UNIT_PIC_EFFECT" val="1"/>
</p:tagLst>
</file>

<file path=ppt/tags/tag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8547_1*i*1"/>
  <p:tag name="KSO_WM_TEMPLATE_CATEGORY" val="custom"/>
  <p:tag name="KSO_WM_TEMPLATE_INDEX" val="20238547"/>
  <p:tag name="KSO_WM_UNIT_LAYERLEVEL" val="1"/>
  <p:tag name="KSO_WM_TAG_VERSION" val="3.0"/>
  <p:tag name="KSO_WM_UNIT_PIC_EFFECT" val="1"/>
  <p:tag name="picid" val="{e55e4d19-ca4c-42e7-bd76-64afb80daea4}"/>
</p:tagLst>
</file>

<file path=ppt/tags/tag64.xml><?xml version="1.0" encoding="utf-8"?>
<p:tagLst xmlns:p="http://schemas.openxmlformats.org/presentationml/2006/main">
  <p:tag name="KSO_WM_BEAUTIFY_FLAG" val="#wm#"/>
  <p:tag name="KSO_WM_UNIT_VALUE" val="1343*2407"/>
  <p:tag name="KSO_WM_UNIT_HIGHLIGHT" val="0"/>
  <p:tag name="KSO_WM_UNIT_COMPATIBLE" val="0"/>
  <p:tag name="KSO_WM_UNIT_DIAGRAM_ISNUMVISUAL" val="0"/>
  <p:tag name="KSO_WM_UNIT_DIAGRAM_ISREFERUNIT" val="0"/>
  <p:tag name="KSO_WM_UNIT_TYPE" val="d"/>
  <p:tag name="KSO_WM_UNIT_INDEX" val="1"/>
  <p:tag name="KSO_WM_UNIT_ID" val="custom20238547_1*d*1"/>
  <p:tag name="KSO_WM_TEMPLATE_CATEGORY" val="custom"/>
  <p:tag name="KSO_WM_TEMPLATE_INDEX" val="20238547"/>
  <p:tag name="KSO_WM_UNIT_LAYERLEVEL" val="1"/>
  <p:tag name="KSO_WM_TAG_VERSION" val="3.0"/>
  <p:tag name="KSO_WM_UNIT_PIC_EFFECT" val="1"/>
</p:tagLst>
</file>

<file path=ppt/tags/tag65.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 name="KSO_WM_UNIT_TEXT_TYPE" val="1"/>
</p:tagLst>
</file>

<file path=ppt/tags/tag6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79.843*192.756"/>
  <p:tag name="KSO_WM_SLIDE_POSITION" val="134.165*104.604"/>
  <p:tag name="KSO_WM_SLIDE_LAYOUT" val="a_d_l"/>
  <p:tag name="KSO_WM_SLIDE_LAYOUT_CNT" val="1_1_1"/>
  <p:tag name="KSO_WM_SPECIAL_SOURCE" val="bdnull"/>
  <p:tag name="KSO_WM_DIAGRAM_GROUP_CODE" val="l1-1"/>
  <p:tag name="KSO_WM_SLIDE_DIAGTYPE" val="l"/>
  <p:tag name="KSO_WM_TEMPLATE_INDEX" val="20231934"/>
  <p:tag name="KSO_WM_TEMPLATE_SUBCATEGORY" val="0"/>
  <p:tag name="KSO_WM_SLIDE_INDEX" val="1"/>
  <p:tag name="KSO_WM_TAG_VERSION" val="3.0"/>
  <p:tag name="KSO_WM_SLIDE_ID" val="custom20231934_1"/>
  <p:tag name="KSO_WM_SLIDE_ITEM_CNT"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73_1*i*1"/>
  <p:tag name="KSO_WM_TEMPLATE_CATEGORY" val="custom"/>
  <p:tag name="KSO_WM_TEMPLATE_INDEX" val="20233273"/>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1"/>
</p:tagLst>
</file>

<file path=ppt/tags/tag68.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273"/>
  <p:tag name="KSO_WM_UNIT_ID" val="custom20233273_1*a*1"/>
  <p:tag name="KSO_WM_UNIT_PRESET_TEXT" val="单击此处添加文档标题"/>
  <p:tag name="KSO_WM_UNIT_TEXT_TYPE" val="1"/>
  <p:tag name="KSO_WM_UNIT_USESOURCEFORMAT_APPLY" val="1"/>
</p:tagLst>
</file>

<file path=ppt/tags/tag6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21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180_1*l_h_f*1_1_1"/>
  <p:tag name="KSO_WM_TEMPLATE_CATEGORY" val="diagram"/>
  <p:tag name="KSO_WM_TEMPLATE_INDEX" val="20233180"/>
  <p:tag name="KSO_WM_UNIT_LAYERLEVEL" val="1_1_1"/>
  <p:tag name="KSO_WM_TAG_VERSION" val="3.0"/>
  <p:tag name="KSO_WM_BEAUTIFY_FLAG" val="#wm#"/>
  <p:tag name="KSO_WM_DIAGRAM_MAX_ITEMCNT" val="1"/>
  <p:tag name="KSO_WM_DIAGRAM_MIN_ITEMCNT" val="1"/>
  <p:tag name="KSO_WM_DIAGRAM_VIRTUALLY_FRAME" val="{&quot;height&quot;:208.8500015258789,&quot;left&quot;:55.37503326656315,&quot;top&quot;:280.6,&quot;width&quot;:850.47496673343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正文内容思想。单击此处添加文本具体内容，简明扼要地阐述您的观点。根据需要可酌情增减文字，以便观者准确地理解您传达的正文内容思想。单击此处添加文本具体内容，简明扼要地阐述您的观点。根据需要可酌情增减文字"/>
  <p:tag name="KSO_WM_UNIT_TEXT_FILL_FORE_SCHEMECOLOR_INDEX" val="1"/>
  <p:tag name="KSO_WM_UNIT_TEXT_FILL_TYPE" val="1"/>
  <p:tag name="KSO_WM_UNIT_TEXT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180_1*l_h_a*1_1_1"/>
  <p:tag name="KSO_WM_TEMPLATE_CATEGORY" val="diagram"/>
  <p:tag name="KSO_WM_TEMPLATE_INDEX" val="20233180"/>
  <p:tag name="KSO_WM_UNIT_LAYERLEVEL" val="1_1_1"/>
  <p:tag name="KSO_WM_TAG_VERSION" val="3.0"/>
  <p:tag name="KSO_WM_BEAUTIFY_FLAG" val="#wm#"/>
  <p:tag name="KSO_WM_DIAGRAM_MAX_ITEMCNT" val="1"/>
  <p:tag name="KSO_WM_DIAGRAM_MIN_ITEMCNT" val="1"/>
  <p:tag name="KSO_WM_DIAGRAM_VIRTUALLY_FRAME" val="{&quot;height&quot;:208.8500015258789,&quot;left&quot;:55.37503326656315,&quot;top&quot;:280.6,&quot;width&quot;:850.47496673343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71.xml><?xml version="1.0" encoding="utf-8"?>
<p:tagLst xmlns:p="http://schemas.openxmlformats.org/presentationml/2006/main">
  <p:tag name="picid" val="{3772ddec-b637-4b3e-b350-3c02f7289a5a}"/>
</p:tagLst>
</file>

<file path=ppt/tags/tag72.xml><?xml version="1.0" encoding="utf-8"?>
<p:tagLst xmlns:p="http://schemas.openxmlformats.org/presentationml/2006/main">
  <p:tag name="KSO_WM_BEAUTIFY_FLAG" val="#wm#"/>
  <p:tag name="KSO_WM_TEMPLATE_CATEGORY" val="custom"/>
  <p:tag name="KSO_WM_TEMPLATE_MASTER_TYPE" val="0"/>
  <p:tag name="KSO_WM_TEMPLATE_COLOR_TYPE" val="0"/>
  <p:tag name="KSO_WM_SLIDE_TYPE" val="text"/>
  <p:tag name="KSO_WM_SLIDE_SUBTYPE" val="picTxt"/>
  <p:tag name="KSO_WM_SLIDE_SIZE" val="850.45*113.8"/>
  <p:tag name="KSO_WM_SLIDE_POSITION" val="55.3501*375.65"/>
  <p:tag name="KSO_WM_DIAGRAM_GROUP_CODE" val="l1-1"/>
  <p:tag name="KSO_WM_SLIDE_DIAGTYPE" val="l"/>
  <p:tag name="KSO_WM_SLIDE_LAYOUT" val="a_d_l"/>
  <p:tag name="KSO_WM_SLIDE_LAYOUT_CNT" val="1_1_1"/>
  <p:tag name="KSO_WM_TEMPLATE_INDEX" val="20233273"/>
  <p:tag name="KSO_WM_TEMPLATE_SUBCATEGORY" val="0"/>
  <p:tag name="KSO_WM_SLIDE_INDEX" val="1"/>
  <p:tag name="KSO_WM_TAG_VERSION" val="3.0"/>
  <p:tag name="KSO_WM_SLIDE_ID" val="custom20233273_1"/>
  <p:tag name="KSO_WM_SLIDE_ITEM_CNT" val="1"/>
</p:tagLst>
</file>

<file path=ppt/tags/tag73.xml><?xml version="1.0" encoding="utf-8"?>
<p:tagLst xmlns:p="http://schemas.openxmlformats.org/presentationml/2006/main">
  <p:tag name="picid" val="{b02fb186-3da1-436b-9674-50f029c999de}"/>
</p:tagLst>
</file>

<file path=ppt/tags/tag74.xml><?xml version="1.0" encoding="utf-8"?>
<p:tagLst xmlns:p="http://schemas.openxmlformats.org/presentationml/2006/main">
  <p:tag name="picid" val="{70e4b555-bf8a-4e1f-a20b-ba0379de9647}"/>
</p:tagLst>
</file>

<file path=ppt/tags/tag75.xml><?xml version="1.0" encoding="utf-8"?>
<p:tagLst xmlns:p="http://schemas.openxmlformats.org/presentationml/2006/main">
  <p:tag name="picid" val="{91bc3a00-57dc-483a-9a8c-8e07c1c49517}"/>
</p:tagLst>
</file>

<file path=ppt/tags/tag76.xml><?xml version="1.0" encoding="utf-8"?>
<p:tagLst xmlns:p="http://schemas.openxmlformats.org/presentationml/2006/main">
  <p:tag name="KSO_WM_BEAUTIFY_FLAG" val="#wm#"/>
  <p:tag name="KSO_WM_TEMPLATE_CATEGORY" val="custom"/>
  <p:tag name="KSO_WM_TEMPLATE_INDEX" val="20233273"/>
</p:tagLst>
</file>

<file path=ppt/tags/tag77.xml><?xml version="1.0" encoding="utf-8"?>
<p:tagLst xmlns:p="http://schemas.openxmlformats.org/presentationml/2006/main">
  <p:tag name="resource_record_key" val="{&quot;12&quot;:[25002184],&quot;13&quot;:[20481675,4695725,19948767,19971662,19972079,19972050,20042465,20209626,4721715,20481778,4695713,4364884,4364928,4721721,4364950,20025430],&quot;70&quot;:[3330464,3330478,3318501,3312405]}"/>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_Office 主题​​">
  <a:themeElements>
    <a:clrScheme name="Office">
      <a:dk1>
        <a:srgbClr val="000000"/>
      </a:dk1>
      <a:lt1>
        <a:srgbClr val="FFFFFF"/>
      </a:lt1>
      <a:dk2>
        <a:srgbClr val="0E2841"/>
      </a:dk2>
      <a:lt2>
        <a:srgbClr val="E8E8E8"/>
      </a:lt2>
      <a:accent1>
        <a:srgbClr val="230044"/>
      </a:accent1>
      <a:accent2>
        <a:srgbClr val="4E17A6"/>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3310</Words>
  <Application>WPS 演示</Application>
  <PresentationFormat/>
  <Paragraphs>325</Paragraphs>
  <Slides>46</Slides>
  <Notes>0</Notes>
  <HiddenSlides>0</HiddenSlides>
  <MMClips>0</MMClips>
  <ScaleCrop>false</ScaleCrop>
  <HeadingPairs>
    <vt:vector size="6" baseType="variant">
      <vt:variant>
        <vt:lpstr>已用的字体</vt:lpstr>
      </vt:variant>
      <vt:variant>
        <vt:i4>28</vt:i4>
      </vt:variant>
      <vt:variant>
        <vt:lpstr>主题</vt:lpstr>
      </vt:variant>
      <vt:variant>
        <vt:i4>18</vt:i4>
      </vt:variant>
      <vt:variant>
        <vt:lpstr>幻灯片标题</vt:lpstr>
      </vt:variant>
      <vt:variant>
        <vt:i4>46</vt:i4>
      </vt:variant>
    </vt:vector>
  </HeadingPairs>
  <TitlesOfParts>
    <vt:vector size="92" baseType="lpstr">
      <vt:lpstr>Arial</vt:lpstr>
      <vt:lpstr>宋体</vt:lpstr>
      <vt:lpstr>Wingdings</vt:lpstr>
      <vt:lpstr>OPPOSans R</vt:lpstr>
      <vt:lpstr>汉仪力量黑简</vt:lpstr>
      <vt:lpstr>Times New Roman</vt:lpstr>
      <vt:lpstr>汉仪雅酷黑 95W</vt:lpstr>
      <vt:lpstr>华文中宋</vt:lpstr>
      <vt:lpstr>HelloFont WenYiHei</vt:lpstr>
      <vt:lpstr>Source Han Sans</vt:lpstr>
      <vt:lpstr>OPPOSans H</vt:lpstr>
      <vt:lpstr>Source Han Sans CN Bold</vt:lpstr>
      <vt:lpstr>等线</vt:lpstr>
      <vt:lpstr>微软雅黑</vt:lpstr>
      <vt:lpstr>Arial Unicode MS</vt:lpstr>
      <vt:lpstr>Calibri</vt:lpstr>
      <vt:lpstr>OPPOSans L</vt:lpstr>
      <vt:lpstr>Blackadder ITC</vt:lpstr>
      <vt:lpstr>Muyao-Softbrush</vt:lpstr>
      <vt:lpstr>方正粗黑宋简体</vt:lpstr>
      <vt:lpstr>等线 Light</vt:lpstr>
      <vt:lpstr>汉仪书宋二简</vt:lpstr>
      <vt:lpstr>OS小狗笨笨黑体</vt:lpstr>
      <vt:lpstr>Sitka Display</vt:lpstr>
      <vt:lpstr>Symbol</vt:lpstr>
      <vt:lpstr>Showcard Gothic</vt:lpstr>
      <vt:lpstr>Snap ITC</vt:lpstr>
      <vt:lpstr>Stencil</vt:lpstr>
      <vt:lpstr>Office 主题​​</vt:lpstr>
      <vt:lpstr>1_Office 主题​​</vt:lpstr>
      <vt:lpstr>2_Office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3_Office 主题​​</vt:lpstr>
      <vt:lpstr>13_Office 主题​​</vt:lpstr>
      <vt:lpstr>14_Office 主题​​</vt:lpstr>
      <vt:lpstr>15_Office 主题​​</vt:lpstr>
      <vt:lpstr>16_Office 主题​​</vt:lpstr>
      <vt:lpstr>17_Office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单击此处添加标题</vt:lpstr>
      <vt:lpstr>PowerPoint 演示文稿</vt:lpstr>
      <vt:lpstr>PowerPoint 演示文稿</vt:lpstr>
      <vt:lpstr>PowerPoint 演示文稿</vt:lpstr>
      <vt:lpstr>PowerPoint 演示文稿</vt:lpstr>
      <vt:lpstr>PowerPoint 演示文稿</vt:lpstr>
      <vt:lpstr>PowerPoint 演示文稿</vt:lpstr>
      <vt:lpstr>问题与挑战</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WPS_1727405912</cp:lastModifiedBy>
  <cp:revision>21</cp:revision>
  <dcterms:created xsi:type="dcterms:W3CDTF">2024-12-01T16:58:00Z</dcterms:created>
  <dcterms:modified xsi:type="dcterms:W3CDTF">2025-01-01T09:43:52Z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95073C1E467F4EC09FC92101B33AB76C_12</vt:lpwstr>
  </property>
  <property fmtid="{D5CDD505-2E9C-101B-9397-08002B2CF9AE}" pid="3" name="KSOProductBuildVer">
    <vt:lpwstr>2052-12.1.0.19302</vt:lpwstr>
  </property>
</Properties>
</file>